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4"/>
  </p:sldMasterIdLst>
  <p:notesMasterIdLst>
    <p:notesMasterId r:id="rId49"/>
  </p:notesMasterIdLst>
  <p:handoutMasterIdLst>
    <p:handoutMasterId r:id="rId50"/>
  </p:handoutMasterIdLst>
  <p:sldIdLst>
    <p:sldId id="383" r:id="rId5"/>
    <p:sldId id="522" r:id="rId6"/>
    <p:sldId id="566" r:id="rId7"/>
    <p:sldId id="526" r:id="rId8"/>
    <p:sldId id="573" r:id="rId9"/>
    <p:sldId id="2147482269" r:id="rId10"/>
    <p:sldId id="574" r:id="rId11"/>
    <p:sldId id="575" r:id="rId12"/>
    <p:sldId id="576" r:id="rId13"/>
    <p:sldId id="564" r:id="rId14"/>
    <p:sldId id="577" r:id="rId15"/>
    <p:sldId id="2147482263" r:id="rId16"/>
    <p:sldId id="567" r:id="rId17"/>
    <p:sldId id="2147482264" r:id="rId18"/>
    <p:sldId id="568" r:id="rId19"/>
    <p:sldId id="2147482265" r:id="rId20"/>
    <p:sldId id="569" r:id="rId21"/>
    <p:sldId id="2147482266" r:id="rId22"/>
    <p:sldId id="571" r:id="rId23"/>
    <p:sldId id="2147482267" r:id="rId24"/>
    <p:sldId id="572" r:id="rId25"/>
    <p:sldId id="2147482270" r:id="rId26"/>
    <p:sldId id="2147482271" r:id="rId27"/>
    <p:sldId id="2147482297" r:id="rId28"/>
    <p:sldId id="2147482298" r:id="rId29"/>
    <p:sldId id="2147482299" r:id="rId30"/>
    <p:sldId id="563" r:id="rId31"/>
    <p:sldId id="2147482300" r:id="rId32"/>
    <p:sldId id="2147482301" r:id="rId33"/>
    <p:sldId id="2147482302" r:id="rId34"/>
    <p:sldId id="2147482303" r:id="rId35"/>
    <p:sldId id="2147482304" r:id="rId36"/>
    <p:sldId id="2147482305" r:id="rId37"/>
    <p:sldId id="2147482306" r:id="rId38"/>
    <p:sldId id="2147482307" r:id="rId39"/>
    <p:sldId id="2147482308" r:id="rId40"/>
    <p:sldId id="2147482309" r:id="rId41"/>
    <p:sldId id="2147482310" r:id="rId42"/>
    <p:sldId id="2147482311" r:id="rId43"/>
    <p:sldId id="2147482312" r:id="rId44"/>
    <p:sldId id="2147482313" r:id="rId45"/>
    <p:sldId id="2147482314" r:id="rId46"/>
    <p:sldId id="2147482315" r:id="rId47"/>
    <p:sldId id="444" r:id="rId48"/>
  </p:sldIdLst>
  <p:sldSz cx="9906000" cy="6858000" type="A4"/>
  <p:notesSz cx="6858000" cy="9144000"/>
  <p:embeddedFontLst>
    <p:embeddedFont>
      <p:font typeface="맑은 고딕" panose="020B0503020000020004" pitchFamily="50" charset="-127"/>
      <p:regular r:id="rId51"/>
      <p:bold r:id="rId52"/>
    </p:embeddedFont>
  </p:embeddedFontLst>
  <p:defaultTex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p:defaultTextStyle>
  <p:extLst>
    <p:ext uri="{521415D9-36F7-43E2-AB2F-B90AF26B5E84}">
      <p14:sectionLst xmlns:p14="http://schemas.microsoft.com/office/powerpoint/2010/main">
        <p14:section name="기본 구역" id="{BC8C0612-AE87-4DD4-8C7F-F4D7E0CFA6E1}">
          <p14:sldIdLst>
            <p14:sldId id="383"/>
          </p14:sldIdLst>
        </p14:section>
        <p14:section name="PC" id="{B1325BB4-5992-4B56-A0A3-45C61CC7234A}">
          <p14:sldIdLst>
            <p14:sldId id="522"/>
            <p14:sldId id="566"/>
            <p14:sldId id="526"/>
            <p14:sldId id="573"/>
            <p14:sldId id="2147482269"/>
            <p14:sldId id="574"/>
            <p14:sldId id="575"/>
            <p14:sldId id="576"/>
            <p14:sldId id="564"/>
            <p14:sldId id="577"/>
            <p14:sldId id="2147482263"/>
            <p14:sldId id="567"/>
            <p14:sldId id="2147482264"/>
            <p14:sldId id="568"/>
            <p14:sldId id="2147482265"/>
            <p14:sldId id="569"/>
            <p14:sldId id="2147482266"/>
            <p14:sldId id="571"/>
            <p14:sldId id="2147482267"/>
            <p14:sldId id="572"/>
          </p14:sldIdLst>
        </p14:section>
        <p14:section name="Mobile" id="{4258483C-BB1D-472B-8F0D-352B7D46A09A}">
          <p14:sldIdLst>
            <p14:sldId id="2147482270"/>
            <p14:sldId id="2147482271"/>
            <p14:sldId id="2147482297"/>
            <p14:sldId id="2147482298"/>
            <p14:sldId id="2147482299"/>
            <p14:sldId id="563"/>
            <p14:sldId id="2147482300"/>
            <p14:sldId id="2147482301"/>
            <p14:sldId id="2147482302"/>
            <p14:sldId id="2147482303"/>
            <p14:sldId id="2147482304"/>
            <p14:sldId id="2147482305"/>
            <p14:sldId id="2147482306"/>
            <p14:sldId id="2147482307"/>
            <p14:sldId id="2147482308"/>
            <p14:sldId id="2147482309"/>
            <p14:sldId id="2147482310"/>
            <p14:sldId id="2147482311"/>
            <p14:sldId id="2147482312"/>
            <p14:sldId id="2147482313"/>
            <p14:sldId id="2147482314"/>
            <p14:sldId id="2147482315"/>
            <p14:sldId id="444"/>
          </p14:sldIdLst>
        </p14:section>
      </p14:sectionLst>
    </p:ext>
    <p:ext uri="{EFAFB233-063F-42B5-8137-9DF3F51BA10A}">
      <p15:sldGuideLst xmlns:p15="http://schemas.microsoft.com/office/powerpoint/2012/main">
        <p15:guide id="1" orient="horz" pos="4152" userDrawn="1">
          <p15:clr>
            <a:srgbClr val="A4A3A4"/>
          </p15:clr>
        </p15:guide>
        <p15:guide id="2" orient="horz" pos="640" userDrawn="1">
          <p15:clr>
            <a:srgbClr val="A4A3A4"/>
          </p15:clr>
        </p15:guide>
        <p15:guide id="3" orient="horz" pos="1200" userDrawn="1">
          <p15:clr>
            <a:srgbClr val="A4A3A4"/>
          </p15:clr>
        </p15:guide>
        <p15:guide id="4" orient="horz" pos="4088">
          <p15:clr>
            <a:srgbClr val="A4A3A4"/>
          </p15:clr>
        </p15:guide>
        <p15:guide id="5" pos="6091">
          <p15:clr>
            <a:srgbClr val="A4A3A4"/>
          </p15:clr>
        </p15:guide>
        <p15:guide id="6" pos="149">
          <p15:clr>
            <a:srgbClr val="A4A3A4"/>
          </p15:clr>
        </p15:guide>
        <p15:guide id="7" pos="3168" userDrawn="1">
          <p15:clr>
            <a:srgbClr val="A4A3A4"/>
          </p15:clr>
        </p15:guide>
        <p15:guide id="8" orient="horz"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3477F"/>
    <a:srgbClr val="05507D"/>
    <a:srgbClr val="8FCCF5"/>
    <a:srgbClr val="1594EB"/>
    <a:srgbClr val="C1E9FF"/>
    <a:srgbClr val="2C83CA"/>
    <a:srgbClr val="4EAEF0"/>
    <a:srgbClr val="206CB8"/>
    <a:srgbClr val="BDE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478" autoAdjust="0"/>
  </p:normalViewPr>
  <p:slideViewPr>
    <p:cSldViewPr snapToGrid="0">
      <p:cViewPr varScale="1">
        <p:scale>
          <a:sx n="122" d="100"/>
          <a:sy n="122" d="100"/>
        </p:scale>
        <p:origin x="1002" y="102"/>
      </p:cViewPr>
      <p:guideLst>
        <p:guide orient="horz" pos="4152"/>
        <p:guide orient="horz" pos="640"/>
        <p:guide orient="horz" pos="1200"/>
        <p:guide orient="horz" pos="4088"/>
        <p:guide pos="6091"/>
        <p:guide pos="149"/>
        <p:guide pos="3168"/>
        <p:guide orient="horz"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현식(Kim, Hyunsik)" userId="4a33f97a-4b2c-48b7-99ea-ead750774801" providerId="ADAL" clId="{AB0BA410-2397-4976-B018-2A93965E3E32}"/>
    <pc:docChg chg="modSld">
      <pc:chgData name="김현식(Kim, Hyunsik)" userId="4a33f97a-4b2c-48b7-99ea-ead750774801" providerId="ADAL" clId="{AB0BA410-2397-4976-B018-2A93965E3E32}" dt="2025-10-28T07:52:11.993" v="6" actId="20577"/>
      <pc:docMkLst>
        <pc:docMk/>
      </pc:docMkLst>
      <pc:sldChg chg="modSp mod">
        <pc:chgData name="김현식(Kim, Hyunsik)" userId="4a33f97a-4b2c-48b7-99ea-ead750774801" providerId="ADAL" clId="{AB0BA410-2397-4976-B018-2A93965E3E32}" dt="2025-10-28T07:52:11.993" v="6" actId="20577"/>
        <pc:sldMkLst>
          <pc:docMk/>
          <pc:sldMk cId="3759269549" sldId="383"/>
        </pc:sldMkLst>
        <pc:spChg chg="mod">
          <ac:chgData name="김현식(Kim, Hyunsik)" userId="4a33f97a-4b2c-48b7-99ea-ead750774801" providerId="ADAL" clId="{AB0BA410-2397-4976-B018-2A93965E3E32}" dt="2025-10-28T07:52:11.993" v="6" actId="20577"/>
          <ac:spMkLst>
            <pc:docMk/>
            <pc:sldMk cId="3759269549" sldId="383"/>
            <ac:spMk id="54" creationId="{7AEDBD07-E04F-4A0B-84ED-91E542D835F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fld id="{AABF1379-FB98-4850-BA6E-44155B0FCFCF}" type="datetimeFigureOut">
              <a:rPr lang="ko-KR" altLang="en-US">
                <a:latin typeface="맑은 고딕" panose="020B0503020000020004" pitchFamily="50" charset="-127"/>
                <a:ea typeface="맑은 고딕" panose="020B0503020000020004" pitchFamily="50" charset="-127"/>
              </a:rPr>
              <a:pPr>
                <a:defRPr/>
              </a:pPr>
              <a:t>2025-10-28</a:t>
            </a:fld>
            <a:endParaRPr lang="en-US" altLang="ko-KR">
              <a:latin typeface="맑은 고딕" panose="020B0503020000020004" pitchFamily="50" charset="-127"/>
              <a:ea typeface="맑은 고딕" panose="020B0503020000020004" pitchFamily="50" charset="-127"/>
            </a:endParaRPr>
          </a:p>
        </p:txBody>
      </p:sp>
      <p:sp>
        <p:nvSpPr>
          <p:cNvPr id="450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itchFamily="34" charset="0"/>
              </a:defRPr>
            </a:lvl1pPr>
          </a:lstStyle>
          <a:p>
            <a:pPr>
              <a:defRPr/>
            </a:pPr>
            <a:fld id="{8C6CD1F9-EAAD-41D7-B4E2-1FC0F7A28EE9}" type="slidenum">
              <a:rPr lang="ko-KR" altLang="en-US">
                <a:latin typeface="맑은 고딕" panose="020B0503020000020004" pitchFamily="50" charset="-127"/>
                <a:ea typeface="맑은 고딕" panose="020B0503020000020004" pitchFamily="50" charset="-127"/>
              </a:rPr>
              <a:pPr>
                <a:defRPr/>
              </a:pPr>
              <a:t>‹#›</a:t>
            </a:fld>
            <a:endParaRPr lang="en-US" altLang="ko-KR">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41984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361584AB-54A4-47CD-870B-3411ADAB8AB6}" type="datetimeFigureOut">
              <a:rPr lang="ko-KR" altLang="en-US" smtClean="0"/>
              <a:pPr>
                <a:defRPr/>
              </a:pPr>
              <a:t>2025-10-28</a:t>
            </a:fld>
            <a:endParaRPr lang="en-US" altLang="ko-KR"/>
          </a:p>
        </p:txBody>
      </p:sp>
      <p:sp>
        <p:nvSpPr>
          <p:cNvPr id="35844"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36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136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itchFamily="34" charset="0"/>
              </a:defRPr>
            </a:lvl1pPr>
          </a:lstStyle>
          <a:p>
            <a:pPr>
              <a:defRPr/>
            </a:pPr>
            <a:fld id="{5F99196F-327C-4EA6-B2F5-14DB808E49FA}" type="slidenum">
              <a:rPr lang="ko-KR" altLang="en-US" smtClean="0"/>
              <a:pPr>
                <a:defRPr/>
              </a:pPr>
              <a:t>‹#›</a:t>
            </a:fld>
            <a:endParaRPr lang="en-US" altLang="ko-KR"/>
          </a:p>
        </p:txBody>
      </p:sp>
    </p:spTree>
    <p:extLst>
      <p:ext uri="{BB962C8B-B14F-4D97-AF65-F5344CB8AC3E}">
        <p14:creationId xmlns:p14="http://schemas.microsoft.com/office/powerpoint/2010/main" val="132133077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5F99196F-327C-4EA6-B2F5-14DB808E49FA}" type="slidenum">
              <a:rPr lang="ko-KR" altLang="en-US" smtClean="0"/>
              <a:pPr>
                <a:defRPr/>
              </a:pPr>
              <a:t>1</a:t>
            </a:fld>
            <a:endParaRPr lang="en-US" altLang="ko-KR"/>
          </a:p>
        </p:txBody>
      </p:sp>
    </p:spTree>
    <p:extLst>
      <p:ext uri="{BB962C8B-B14F-4D97-AF65-F5344CB8AC3E}">
        <p14:creationId xmlns:p14="http://schemas.microsoft.com/office/powerpoint/2010/main" val="313036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2</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1A7E-436A-BE97-9F2A-BD2A1AE6D75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931C60-1FC0-524D-9AA5-3DC422BF7A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34C7D-0AD9-EB44-4101-B9083F501DFF}"/>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9107FD42-38C1-06DE-A3D9-F9368F38B416}"/>
              </a:ext>
            </a:extLst>
          </p:cNvPr>
          <p:cNvSpPr>
            <a:spLocks noGrp="1"/>
          </p:cNvSpPr>
          <p:nvPr>
            <p:ph type="sldNum" sz="quarter" idx="5"/>
          </p:nvPr>
        </p:nvSpPr>
        <p:spPr/>
        <p:txBody>
          <a:bodyPr/>
          <a:lstStyle/>
          <a:p>
            <a:pPr>
              <a:defRPr/>
            </a:pPr>
            <a:fld id="{5F99196F-327C-4EA6-B2F5-14DB808E49FA}" type="slidenum">
              <a:rPr lang="ko-KR" altLang="en-US" smtClean="0"/>
              <a:pPr>
                <a:defRPr/>
              </a:pPr>
              <a:t>3</a:t>
            </a:fld>
            <a:endParaRPr lang="en-US" altLang="ko-KR"/>
          </a:p>
        </p:txBody>
      </p:sp>
    </p:spTree>
    <p:extLst>
      <p:ext uri="{BB962C8B-B14F-4D97-AF65-F5344CB8AC3E}">
        <p14:creationId xmlns:p14="http://schemas.microsoft.com/office/powerpoint/2010/main" val="148183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22</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1A7E-436A-BE97-9F2A-BD2A1AE6D75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931C60-1FC0-524D-9AA5-3DC422BF7A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34C7D-0AD9-EB44-4101-B9083F501DFF}"/>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9107FD42-38C1-06DE-A3D9-F9368F38B416}"/>
              </a:ext>
            </a:extLst>
          </p:cNvPr>
          <p:cNvSpPr>
            <a:spLocks noGrp="1"/>
          </p:cNvSpPr>
          <p:nvPr>
            <p:ph type="sldNum" sz="quarter" idx="5"/>
          </p:nvPr>
        </p:nvSpPr>
        <p:spPr/>
        <p:txBody>
          <a:bodyPr/>
          <a:lstStyle/>
          <a:p>
            <a:pPr>
              <a:defRPr/>
            </a:pPr>
            <a:fld id="{5F99196F-327C-4EA6-B2F5-14DB808E49FA}" type="slidenum">
              <a:rPr lang="ko-KR" altLang="en-US" smtClean="0"/>
              <a:pPr>
                <a:defRPr/>
              </a:pPr>
              <a:t>23</a:t>
            </a:fld>
            <a:endParaRPr lang="en-US" altLang="ko-KR"/>
          </a:p>
        </p:txBody>
      </p:sp>
    </p:spTree>
    <p:extLst>
      <p:ext uri="{BB962C8B-B14F-4D97-AF65-F5344CB8AC3E}">
        <p14:creationId xmlns:p14="http://schemas.microsoft.com/office/powerpoint/2010/main" val="1481832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211098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Content Placeholder 2"/>
          <p:cNvSpPr>
            <a:spLocks noGrp="1"/>
          </p:cNvSpPr>
          <p:nvPr>
            <p:ph idx="1"/>
          </p:nvPr>
        </p:nvSpPr>
        <p:spPr>
          <a:xfrm>
            <a:off x="242889" y="1036639"/>
            <a:ext cx="9418636" cy="184666"/>
          </a:xfrm>
          <a:prstGeom prst="rect">
            <a:avLst/>
          </a:prstGeom>
        </p:spPr>
        <p:txBody>
          <a:bodyPr wrap="square" lIns="0" tIns="0" rIns="0" bIns="0">
            <a:spAutoFit/>
            <a:scene3d>
              <a:camera prst="orthographicFront"/>
              <a:lightRig rig="threePt" dir="t"/>
            </a:scene3d>
            <a:sp3d>
              <a:bevelT w="0" h="0"/>
            </a:sp3d>
          </a:bodyPr>
          <a:lstStyle>
            <a:lvl1pPr marL="0" indent="0">
              <a:defRPr kumimoji="1" lang="ko-KR" altLang="en-US" sz="1200" b="0" spc="-70" baseline="0" dirty="0">
                <a:latin typeface="맑은 고딕" panose="020B0503020000020004" pitchFamily="50" charset="-127"/>
                <a:ea typeface="맑은 고딕" panose="020B0503020000020004" pitchFamily="50" charset="-127"/>
                <a:cs typeface="+mj-cs"/>
              </a:defRPr>
            </a:lvl1pPr>
          </a:lstStyle>
          <a:p>
            <a:pPr lvl="0"/>
            <a:r>
              <a:rPr lang="ko-KR" altLang="en-US"/>
              <a:t>마스터 텍스트 스타일을 편집합니다</a:t>
            </a:r>
          </a:p>
        </p:txBody>
      </p:sp>
      <p:sp>
        <p:nvSpPr>
          <p:cNvPr id="23"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nvGrpSpPr>
          <p:cNvPr id="51" name="Group 74"/>
          <p:cNvGrpSpPr>
            <a:grpSpLocks/>
          </p:cNvGrpSpPr>
          <p:nvPr userDrawn="1"/>
        </p:nvGrpSpPr>
        <p:grpSpPr bwMode="auto">
          <a:xfrm>
            <a:off x="236538" y="1041399"/>
            <a:ext cx="9428162" cy="5556251"/>
            <a:chOff x="143" y="627"/>
            <a:chExt cx="5936" cy="3499"/>
          </a:xfrm>
        </p:grpSpPr>
        <p:sp>
          <p:nvSpPr>
            <p:cNvPr id="52" name="Line 3"/>
            <p:cNvSpPr>
              <a:spLocks noChangeShapeType="1"/>
            </p:cNvSpPr>
            <p:nvPr userDrawn="1"/>
          </p:nvSpPr>
          <p:spPr bwMode="auto">
            <a:xfrm>
              <a:off x="143" y="861"/>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3" name="Rectangle 5"/>
            <p:cNvSpPr>
              <a:spLocks noChangeArrowheads="1"/>
            </p:cNvSpPr>
            <p:nvPr userDrawn="1"/>
          </p:nvSpPr>
          <p:spPr bwMode="auto">
            <a:xfrm>
              <a:off x="144" y="627"/>
              <a:ext cx="5935" cy="3499"/>
            </a:xfrm>
            <a:prstGeom prst="rect">
              <a:avLst/>
            </a:prstGeom>
            <a:noFill/>
            <a:ln w="3175"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1pPr>
              <a:lvl2pPr marL="742950" indent="-28575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2pPr>
              <a:lvl3pPr marL="11430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3pPr>
              <a:lvl4pPr marL="16002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4pPr>
              <a:lvl5pPr marL="20574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5pPr>
              <a:lvl6pPr marL="25146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6pPr>
              <a:lvl7pPr marL="29718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7pPr>
              <a:lvl8pPr marL="34290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8pPr>
              <a:lvl9pPr marL="38862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9pPr>
            </a:lstStyle>
            <a:p>
              <a:pPr eaLnBrk="1" hangingPunct="1">
                <a:spcAft>
                  <a:spcPct val="15000"/>
                </a:spcAft>
                <a:buClr>
                  <a:schemeClr val="tx1"/>
                </a:buClr>
                <a:buFont typeface="맑은 고딕" panose="02020603050405020304" pitchFamily="18" charset="0"/>
                <a:buNone/>
                <a:defRPr/>
              </a:pPr>
              <a:endParaRPr kumimoji="0" lang="ko-KR" altLang="en-US" sz="1500" b="0" spc="-70" baseline="0">
                <a:solidFill>
                  <a:schemeClr val="tx1"/>
                </a:solidFill>
                <a:ea typeface="맑은 고딕" panose="020B0503020000020004" pitchFamily="50" charset="-127"/>
                <a:cs typeface="Arial" panose="020B0604020202020204" pitchFamily="34" charset="0"/>
              </a:endParaRPr>
            </a:p>
          </p:txBody>
        </p:sp>
        <p:grpSp>
          <p:nvGrpSpPr>
            <p:cNvPr id="54" name="Group 6"/>
            <p:cNvGrpSpPr>
              <a:grpSpLocks/>
            </p:cNvGrpSpPr>
            <p:nvPr userDrawn="1"/>
          </p:nvGrpSpPr>
          <p:grpSpPr bwMode="auto">
            <a:xfrm>
              <a:off x="293" y="629"/>
              <a:ext cx="5637" cy="3497"/>
              <a:chOff x="1373" y="685"/>
              <a:chExt cx="4579" cy="3354"/>
            </a:xfrm>
          </p:grpSpPr>
          <p:sp>
            <p:nvSpPr>
              <p:cNvPr id="58" name="Line 7"/>
              <p:cNvSpPr>
                <a:spLocks noChangeShapeType="1"/>
              </p:cNvSpPr>
              <p:nvPr userDrawn="1"/>
            </p:nvSpPr>
            <p:spPr bwMode="auto">
              <a:xfrm flipV="1">
                <a:off x="1373" y="685"/>
                <a:ext cx="0" cy="3354"/>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9" name="Line 8"/>
              <p:cNvSpPr>
                <a:spLocks noChangeShapeType="1"/>
              </p:cNvSpPr>
              <p:nvPr userDrawn="1"/>
            </p:nvSpPr>
            <p:spPr bwMode="auto">
              <a:xfrm flipH="1" flipV="1">
                <a:off x="5952" y="685"/>
                <a:ext cx="0" cy="3354"/>
              </a:xfrm>
              <a:prstGeom prst="line">
                <a:avLst/>
              </a:prstGeom>
              <a:noFill/>
              <a:ln w="3175">
                <a:solidFill>
                  <a:srgbClr val="FFCC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grpSp>
        <p:sp>
          <p:nvSpPr>
            <p:cNvPr id="55" name="Line 9"/>
            <p:cNvSpPr>
              <a:spLocks noChangeShapeType="1"/>
            </p:cNvSpPr>
            <p:nvPr userDrawn="1"/>
          </p:nvSpPr>
          <p:spPr bwMode="auto">
            <a:xfrm>
              <a:off x="143" y="998"/>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pPr lvl="0"/>
              <a:endParaRPr lang="ko-KR" altLang="en-US" spc="-70" baseline="0">
                <a:ea typeface="맑은 고딕" panose="020B0503020000020004" pitchFamily="50" charset="-127"/>
              </a:endParaRPr>
            </a:p>
          </p:txBody>
        </p:sp>
      </p:grpSp>
      <p:pic>
        <p:nvPicPr>
          <p:cNvPr id="14" name="그림 13">
            <a:extLst>
              <a:ext uri="{FF2B5EF4-FFF2-40B4-BE49-F238E27FC236}">
                <a16:creationId xmlns:a16="http://schemas.microsoft.com/office/drawing/2014/main" id="{2BC19CF1-39A4-4418-8650-013A2B8799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5" name="그림 14">
            <a:extLst>
              <a:ext uri="{FF2B5EF4-FFF2-40B4-BE49-F238E27FC236}">
                <a16:creationId xmlns:a16="http://schemas.microsoft.com/office/drawing/2014/main" id="{93A0CB5A-1929-4779-BE7D-A43294C1FE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112343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19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4" name="제목 1"/>
          <p:cNvSpPr>
            <a:spLocks noGrp="1"/>
          </p:cNvSpPr>
          <p:nvPr>
            <p:ph type="title"/>
          </p:nvPr>
        </p:nvSpPr>
        <p:spPr>
          <a:xfrm>
            <a:off x="242888" y="404118"/>
            <a:ext cx="2717411" cy="307777"/>
          </a:xfrm>
          <a:prstGeom prst="rect">
            <a:avLst/>
          </a:prstGeom>
          <a:noFill/>
          <a:ln w="9525" algn="ctr">
            <a:noFill/>
            <a:miter lim="800000"/>
            <a:headEnd/>
            <a:tailEnd/>
          </a:ln>
        </p:spPr>
        <p:txBody>
          <a:bodyPr vert="horz" wrap="none" lIns="0" tIns="0" rIns="0" bIns="0" numCol="1" anchor="ctr" anchorCtr="0" compatLnSpc="1">
            <a:prstTxWarp prst="textNoShape">
              <a:avLst/>
            </a:prstTxWarp>
            <a:spAutoFit/>
            <a:scene3d>
              <a:camera prst="orthographicFront"/>
              <a:lightRig rig="threePt" dir="t"/>
            </a:scene3d>
            <a:sp3d>
              <a:bevelT w="0" h="0"/>
            </a:sp3d>
          </a:bodyPr>
          <a:lstStyle>
            <a:lvl1pPr>
              <a:defRPr lang="ko-KR" altLang="en-US" sz="2000" b="1" kern="1200" spc="-70" baseline="0" dirty="0">
                <a:latin typeface="맑은 고딕" panose="020B0503020000020004" pitchFamily="50" charset="-127"/>
                <a:ea typeface="맑은 고딕" panose="020B0503020000020004" pitchFamily="50" charset="-127"/>
              </a:defRPr>
            </a:lvl1pPr>
          </a:lstStyle>
          <a:p>
            <a:pPr lvl="0"/>
            <a:r>
              <a:rPr lang="ko-KR" altLang="en-US"/>
              <a:t>마스터 제목 스타일 편집</a:t>
            </a: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633880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5" name="그룹 14"/>
          <p:cNvGrpSpPr/>
          <p:nvPr/>
        </p:nvGrpSpPr>
        <p:grpSpPr>
          <a:xfrm>
            <a:off x="0" y="0"/>
            <a:ext cx="9906000" cy="836712"/>
            <a:chOff x="0" y="0"/>
            <a:chExt cx="9906000" cy="836712"/>
          </a:xfrm>
        </p:grpSpPr>
        <p:sp>
          <p:nvSpPr>
            <p:cNvPr id="4" name="직사각형 3"/>
            <p:cNvSpPr/>
            <p:nvPr userDrawn="1"/>
          </p:nvSpPr>
          <p:spPr>
            <a:xfrm>
              <a:off x="0" y="0"/>
              <a:ext cx="9906000" cy="36000"/>
            </a:xfrm>
            <a:prstGeom prst="rect">
              <a:avLst/>
            </a:prstGeom>
            <a:solidFill>
              <a:srgbClr val="05507D"/>
            </a:solidFill>
            <a:ln>
              <a:noFill/>
            </a:ln>
            <a:effectLst/>
          </p:spPr>
          <p:txBody>
            <a:bodyPr vert="horz" wrap="square" lIns="45720" tIns="45720" rIns="45720" bIns="45720" numCol="1" rtlCol="0" anchor="t" anchorCtr="0" compatLnSpc="1">
              <a:prstTxWarp prst="textNoShape">
                <a:avLst/>
              </a:prstTxWarp>
              <a:noAutofit/>
            </a:bodyPr>
            <a:lstStyle/>
            <a:p>
              <a:pPr marL="114300" marR="0" lvl="0" indent="-114300" defTabSz="914400" latinLnBrk="0">
                <a:lnSpc>
                  <a:spcPct val="100000"/>
                </a:lnSpc>
                <a:buClr>
                  <a:srgbClr val="328030"/>
                </a:buClr>
                <a:buSzTx/>
                <a:buFontTx/>
                <a:buNone/>
                <a:tabLst/>
              </a:pPr>
              <a:endParaRPr kumimoji="0" lang="ko-KR" altLang="en-US" sz="1200" b="0" i="0" u="none" strike="noStrike" cap="none" normalizeH="0" baseline="0" noProof="0">
                <a:ln>
                  <a:noFill/>
                </a:ln>
                <a:solidFill>
                  <a:schemeClr val="tx1"/>
                </a:solidFill>
                <a:effectLst/>
                <a:ea typeface="맑은 고딕" panose="020B0503020000020004" pitchFamily="50" charset="-127"/>
              </a:endParaRPr>
            </a:p>
          </p:txBody>
        </p:sp>
        <p:sp>
          <p:nvSpPr>
            <p:cNvPr id="13" name="직사각형 12"/>
            <p:cNvSpPr/>
            <p:nvPr userDrawn="1"/>
          </p:nvSpPr>
          <p:spPr>
            <a:xfrm>
              <a:off x="0" y="0"/>
              <a:ext cx="247650" cy="36000"/>
            </a:xfrm>
            <a:prstGeom prst="rect">
              <a:avLst/>
            </a:prstGeom>
            <a:blipFill>
              <a:blip r:embed="rId6"/>
              <a:srcRect/>
              <a:stretch>
                <a:fillRect l="-7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a:sp3d>
            </a:bodyPr>
            <a:lstStyle/>
            <a:p>
              <a:pPr lvl="0" indent="-457200" algn="ctr">
                <a:buClr>
                  <a:srgbClr val="1D5293"/>
                </a:buClr>
                <a:buSzPct val="120000"/>
              </a:pPr>
              <a:endParaRPr lang="ko-KR" altLang="en-US" sz="1100" kern="0" noProof="0">
                <a:ln>
                  <a:solidFill>
                    <a:srgbClr val="0BADDB">
                      <a:alpha val="0"/>
                    </a:srgbClr>
                  </a:solidFill>
                </a:ln>
                <a:solidFill>
                  <a:schemeClr val="bg1"/>
                </a:solidFill>
                <a:latin typeface="맑은 고딕" panose="020B0503020000020004" pitchFamily="50" charset="-127"/>
                <a:ea typeface="맑은 고딕" panose="020B0503020000020004" pitchFamily="50" charset="-127"/>
                <a:cs typeface="맑은 고딕" charset="-127"/>
              </a:endParaRPr>
            </a:p>
          </p:txBody>
        </p:sp>
        <p:cxnSp>
          <p:nvCxnSpPr>
            <p:cNvPr id="14" name="직선 연결선 13"/>
            <p:cNvCxnSpPr/>
            <p:nvPr userDrawn="1"/>
          </p:nvCxnSpPr>
          <p:spPr bwMode="auto">
            <a:xfrm>
              <a:off x="0" y="836712"/>
              <a:ext cx="9906000" cy="0"/>
            </a:xfrm>
            <a:prstGeom prst="line">
              <a:avLst/>
            </a:prstGeom>
            <a:solidFill>
              <a:srgbClr val="D8D8DA"/>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6" r:id="rId4"/>
  </p:sldLayoutIdLst>
  <p:txStyles>
    <p:title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p:titleStyle>
    <p:bodyStyle>
      <a:lvl1pPr marL="342900" indent="-342900" algn="just" rtl="0" eaLnBrk="0" fontAlgn="base" hangingPunct="0">
        <a:spcBef>
          <a:spcPct val="20000"/>
        </a:spcBef>
        <a:spcAft>
          <a:spcPct val="0"/>
        </a:spcAft>
        <a:buFont typeface="Arial" pitchFamily="34" charset="0"/>
        <a:defRPr sz="1300" kern="1200">
          <a:solidFill>
            <a:schemeClr val="tx1"/>
          </a:solidFill>
          <a:latin typeface="맑은 고딕" pitchFamily="50" charset="-127"/>
          <a:ea typeface="맑은 고딕" pitchFamily="50" charset="-127"/>
          <a:cs typeface="+mn-cs"/>
        </a:defRPr>
      </a:lvl1pPr>
      <a:lvl2pPr marL="252413" indent="204788" algn="l" rtl="0" eaLnBrk="0" fontAlgn="base" latinLnBrk="1" hangingPunct="0">
        <a:spcBef>
          <a:spcPct val="20000"/>
        </a:spcBef>
        <a:spcAft>
          <a:spcPct val="0"/>
        </a:spcAft>
        <a:buFont typeface="Arial" pitchFamily="34" charset="0"/>
        <a:defRPr kumimoji="1" sz="2800" kern="1200">
          <a:solidFill>
            <a:schemeClr val="tx1"/>
          </a:solidFill>
          <a:latin typeface="+mn-ea"/>
          <a:ea typeface="+mn-ea"/>
          <a:cs typeface="+mn-cs"/>
        </a:defRPr>
      </a:lvl2pPr>
      <a:lvl3pPr marL="685800" indent="228600" algn="l" rtl="0" eaLnBrk="0" fontAlgn="base" latinLnBrk="1" hangingPunct="0">
        <a:spcBef>
          <a:spcPct val="20000"/>
        </a:spcBef>
        <a:spcAft>
          <a:spcPct val="0"/>
        </a:spcAft>
        <a:buFont typeface="Arial" pitchFamily="34" charset="0"/>
        <a:defRPr kumimoji="1" sz="2400" kern="1200">
          <a:solidFill>
            <a:schemeClr val="tx1"/>
          </a:solidFill>
          <a:latin typeface="+mn-ea"/>
          <a:ea typeface="+mn-ea"/>
          <a:cs typeface="+mn-cs"/>
        </a:defRPr>
      </a:lvl3pPr>
      <a:lvl4pPr marL="11430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4pPr>
      <a:lvl5pPr marL="16002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8.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34.xml"/><Relationship Id="rId5" Type="http://schemas.openxmlformats.org/officeDocument/2006/relationships/slide" Target="slide32.xml"/><Relationship Id="rId4" Type="http://schemas.openxmlformats.org/officeDocument/2006/relationships/slide" Target="slide27.xml"/></Relationships>
</file>

<file path=ppt/slides/_rels/slide2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slide" Target="slide4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21.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3.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6.jpe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8.jpeg"/><Relationship Id="rId4" Type="http://schemas.openxmlformats.org/officeDocument/2006/relationships/image" Target="../media/image77.jpeg"/></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각 삼각형 23"/>
          <p:cNvSpPr/>
          <p:nvPr/>
        </p:nvSpPr>
        <p:spPr bwMode="auto">
          <a:xfrm flipH="1">
            <a:off x="7473280" y="5077509"/>
            <a:ext cx="2432720" cy="1780490"/>
          </a:xfrm>
          <a:prstGeom prst="rtTriangle">
            <a:avLst/>
          </a:prstGeom>
          <a:solidFill>
            <a:srgbClr val="EAEAEA"/>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2" name="그룹 1">
            <a:extLst>
              <a:ext uri="{FF2B5EF4-FFF2-40B4-BE49-F238E27FC236}">
                <a16:creationId xmlns:a16="http://schemas.microsoft.com/office/drawing/2014/main" id="{FAECB8A6-F01D-4790-92D6-F05244952781}"/>
              </a:ext>
            </a:extLst>
          </p:cNvPr>
          <p:cNvGrpSpPr/>
          <p:nvPr/>
        </p:nvGrpSpPr>
        <p:grpSpPr>
          <a:xfrm>
            <a:off x="0" y="0"/>
            <a:ext cx="6865154" cy="5056050"/>
            <a:chOff x="0" y="0"/>
            <a:chExt cx="6865154" cy="5056050"/>
          </a:xfrm>
        </p:grpSpPr>
        <p:pic>
          <p:nvPicPr>
            <p:cNvPr id="1027" name="Picture 3" descr="D:\작업방\템플릿\표지.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5154" cy="50560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327484" y="433920"/>
              <a:ext cx="3495632" cy="2491024"/>
              <a:chOff x="457695" y="345157"/>
              <a:chExt cx="3696460" cy="2634136"/>
            </a:xfrm>
          </p:grpSpPr>
          <p:sp>
            <p:nvSpPr>
              <p:cNvPr id="4" name="Freeform 6"/>
              <p:cNvSpPr>
                <a:spLocks/>
              </p:cNvSpPr>
              <p:nvPr/>
            </p:nvSpPr>
            <p:spPr bwMode="auto">
              <a:xfrm>
                <a:off x="1361794" y="1133222"/>
                <a:ext cx="989513" cy="1021745"/>
              </a:xfrm>
              <a:custGeom>
                <a:avLst/>
                <a:gdLst>
                  <a:gd name="T0" fmla="*/ 356 w 520"/>
                  <a:gd name="T1" fmla="*/ 537 h 537"/>
                  <a:gd name="T2" fmla="*/ 339 w 520"/>
                  <a:gd name="T3" fmla="*/ 520 h 537"/>
                  <a:gd name="T4" fmla="*/ 339 w 520"/>
                  <a:gd name="T5" fmla="*/ 484 h 537"/>
                  <a:gd name="T6" fmla="*/ 349 w 520"/>
                  <a:gd name="T7" fmla="*/ 468 h 537"/>
                  <a:gd name="T8" fmla="*/ 486 w 520"/>
                  <a:gd name="T9" fmla="*/ 260 h 537"/>
                  <a:gd name="T10" fmla="*/ 260 w 520"/>
                  <a:gd name="T11" fmla="*/ 34 h 537"/>
                  <a:gd name="T12" fmla="*/ 34 w 520"/>
                  <a:gd name="T13" fmla="*/ 260 h 537"/>
                  <a:gd name="T14" fmla="*/ 171 w 520"/>
                  <a:gd name="T15" fmla="*/ 468 h 537"/>
                  <a:gd name="T16" fmla="*/ 181 w 520"/>
                  <a:gd name="T17" fmla="*/ 484 h 537"/>
                  <a:gd name="T18" fmla="*/ 181 w 520"/>
                  <a:gd name="T19" fmla="*/ 520 h 537"/>
                  <a:gd name="T20" fmla="*/ 164 w 520"/>
                  <a:gd name="T21" fmla="*/ 537 h 537"/>
                  <a:gd name="T22" fmla="*/ 147 w 520"/>
                  <a:gd name="T23" fmla="*/ 520 h 537"/>
                  <a:gd name="T24" fmla="*/ 147 w 520"/>
                  <a:gd name="T25" fmla="*/ 495 h 537"/>
                  <a:gd name="T26" fmla="*/ 0 w 520"/>
                  <a:gd name="T27" fmla="*/ 260 h 537"/>
                  <a:gd name="T28" fmla="*/ 260 w 520"/>
                  <a:gd name="T29" fmla="*/ 0 h 537"/>
                  <a:gd name="T30" fmla="*/ 520 w 520"/>
                  <a:gd name="T31" fmla="*/ 260 h 537"/>
                  <a:gd name="T32" fmla="*/ 373 w 520"/>
                  <a:gd name="T33" fmla="*/ 495 h 537"/>
                  <a:gd name="T34" fmla="*/ 373 w 520"/>
                  <a:gd name="T35" fmla="*/ 520 h 537"/>
                  <a:gd name="T36" fmla="*/ 356 w 520"/>
                  <a:gd name="T3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0" h="537">
                    <a:moveTo>
                      <a:pt x="356" y="537"/>
                    </a:moveTo>
                    <a:cubicBezTo>
                      <a:pt x="346" y="537"/>
                      <a:pt x="339" y="529"/>
                      <a:pt x="339" y="520"/>
                    </a:cubicBezTo>
                    <a:cubicBezTo>
                      <a:pt x="339" y="484"/>
                      <a:pt x="339" y="484"/>
                      <a:pt x="339" y="484"/>
                    </a:cubicBezTo>
                    <a:cubicBezTo>
                      <a:pt x="339" y="477"/>
                      <a:pt x="343" y="471"/>
                      <a:pt x="349" y="468"/>
                    </a:cubicBezTo>
                    <a:cubicBezTo>
                      <a:pt x="432" y="432"/>
                      <a:pt x="486" y="351"/>
                      <a:pt x="486" y="260"/>
                    </a:cubicBezTo>
                    <a:cubicBezTo>
                      <a:pt x="486" y="136"/>
                      <a:pt x="385" y="34"/>
                      <a:pt x="260" y="34"/>
                    </a:cubicBezTo>
                    <a:cubicBezTo>
                      <a:pt x="135" y="34"/>
                      <a:pt x="34" y="136"/>
                      <a:pt x="34" y="260"/>
                    </a:cubicBezTo>
                    <a:cubicBezTo>
                      <a:pt x="34" y="351"/>
                      <a:pt x="88" y="432"/>
                      <a:pt x="171" y="468"/>
                    </a:cubicBezTo>
                    <a:cubicBezTo>
                      <a:pt x="177" y="471"/>
                      <a:pt x="181" y="477"/>
                      <a:pt x="181" y="484"/>
                    </a:cubicBezTo>
                    <a:cubicBezTo>
                      <a:pt x="181" y="520"/>
                      <a:pt x="181" y="520"/>
                      <a:pt x="181" y="520"/>
                    </a:cubicBezTo>
                    <a:cubicBezTo>
                      <a:pt x="181" y="529"/>
                      <a:pt x="174" y="537"/>
                      <a:pt x="164" y="537"/>
                    </a:cubicBezTo>
                    <a:cubicBezTo>
                      <a:pt x="155" y="537"/>
                      <a:pt x="147" y="529"/>
                      <a:pt x="147" y="520"/>
                    </a:cubicBezTo>
                    <a:cubicBezTo>
                      <a:pt x="147" y="495"/>
                      <a:pt x="147" y="495"/>
                      <a:pt x="147" y="495"/>
                    </a:cubicBezTo>
                    <a:cubicBezTo>
                      <a:pt x="57" y="452"/>
                      <a:pt x="0" y="361"/>
                      <a:pt x="0" y="260"/>
                    </a:cubicBezTo>
                    <a:cubicBezTo>
                      <a:pt x="0" y="117"/>
                      <a:pt x="116" y="0"/>
                      <a:pt x="260" y="0"/>
                    </a:cubicBezTo>
                    <a:cubicBezTo>
                      <a:pt x="403" y="0"/>
                      <a:pt x="520" y="117"/>
                      <a:pt x="520" y="260"/>
                    </a:cubicBezTo>
                    <a:cubicBezTo>
                      <a:pt x="520" y="361"/>
                      <a:pt x="463" y="452"/>
                      <a:pt x="373" y="495"/>
                    </a:cubicBezTo>
                    <a:cubicBezTo>
                      <a:pt x="373" y="520"/>
                      <a:pt x="373" y="520"/>
                      <a:pt x="373" y="520"/>
                    </a:cubicBezTo>
                    <a:cubicBezTo>
                      <a:pt x="373" y="529"/>
                      <a:pt x="365" y="537"/>
                      <a:pt x="356" y="537"/>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 name="Freeform 7"/>
              <p:cNvSpPr>
                <a:spLocks noEditPoints="1"/>
              </p:cNvSpPr>
              <p:nvPr/>
            </p:nvSpPr>
            <p:spPr bwMode="auto">
              <a:xfrm>
                <a:off x="1582581" y="2090504"/>
                <a:ext cx="547939" cy="184527"/>
              </a:xfrm>
              <a:custGeom>
                <a:avLst/>
                <a:gdLst>
                  <a:gd name="T0" fmla="*/ 239 w 288"/>
                  <a:gd name="T1" fmla="*/ 97 h 97"/>
                  <a:gd name="T2" fmla="*/ 49 w 288"/>
                  <a:gd name="T3" fmla="*/ 97 h 97"/>
                  <a:gd name="T4" fmla="*/ 0 w 288"/>
                  <a:gd name="T5" fmla="*/ 49 h 97"/>
                  <a:gd name="T6" fmla="*/ 49 w 288"/>
                  <a:gd name="T7" fmla="*/ 0 h 97"/>
                  <a:gd name="T8" fmla="*/ 239 w 288"/>
                  <a:gd name="T9" fmla="*/ 0 h 97"/>
                  <a:gd name="T10" fmla="*/ 288 w 288"/>
                  <a:gd name="T11" fmla="*/ 49 h 97"/>
                  <a:gd name="T12" fmla="*/ 239 w 288"/>
                  <a:gd name="T13" fmla="*/ 97 h 97"/>
                  <a:gd name="T14" fmla="*/ 49 w 288"/>
                  <a:gd name="T15" fmla="*/ 34 h 97"/>
                  <a:gd name="T16" fmla="*/ 34 w 288"/>
                  <a:gd name="T17" fmla="*/ 49 h 97"/>
                  <a:gd name="T18" fmla="*/ 49 w 288"/>
                  <a:gd name="T19" fmla="*/ 63 h 97"/>
                  <a:gd name="T20" fmla="*/ 239 w 288"/>
                  <a:gd name="T21" fmla="*/ 63 h 97"/>
                  <a:gd name="T22" fmla="*/ 254 w 288"/>
                  <a:gd name="T23" fmla="*/ 49 h 97"/>
                  <a:gd name="T24" fmla="*/ 239 w 288"/>
                  <a:gd name="T25" fmla="*/ 34 h 97"/>
                  <a:gd name="T26" fmla="*/ 49 w 288"/>
                  <a:gd name="T27"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7">
                    <a:moveTo>
                      <a:pt x="239" y="97"/>
                    </a:moveTo>
                    <a:cubicBezTo>
                      <a:pt x="49" y="97"/>
                      <a:pt x="49" y="97"/>
                      <a:pt x="49" y="97"/>
                    </a:cubicBezTo>
                    <a:cubicBezTo>
                      <a:pt x="22" y="97"/>
                      <a:pt x="0" y="76"/>
                      <a:pt x="0" y="49"/>
                    </a:cubicBezTo>
                    <a:cubicBezTo>
                      <a:pt x="0" y="22"/>
                      <a:pt x="22" y="0"/>
                      <a:pt x="49" y="0"/>
                    </a:cubicBezTo>
                    <a:cubicBezTo>
                      <a:pt x="239" y="0"/>
                      <a:pt x="239" y="0"/>
                      <a:pt x="239" y="0"/>
                    </a:cubicBezTo>
                    <a:cubicBezTo>
                      <a:pt x="266" y="0"/>
                      <a:pt x="288" y="22"/>
                      <a:pt x="288" y="49"/>
                    </a:cubicBezTo>
                    <a:cubicBezTo>
                      <a:pt x="288" y="76"/>
                      <a:pt x="266" y="97"/>
                      <a:pt x="239" y="97"/>
                    </a:cubicBezTo>
                    <a:close/>
                    <a:moveTo>
                      <a:pt x="49" y="34"/>
                    </a:moveTo>
                    <a:cubicBezTo>
                      <a:pt x="40" y="34"/>
                      <a:pt x="34" y="41"/>
                      <a:pt x="34" y="49"/>
                    </a:cubicBezTo>
                    <a:cubicBezTo>
                      <a:pt x="34" y="57"/>
                      <a:pt x="40" y="63"/>
                      <a:pt x="49" y="63"/>
                    </a:cubicBezTo>
                    <a:cubicBezTo>
                      <a:pt x="239" y="63"/>
                      <a:pt x="239" y="63"/>
                      <a:pt x="239" y="63"/>
                    </a:cubicBezTo>
                    <a:cubicBezTo>
                      <a:pt x="247" y="63"/>
                      <a:pt x="254" y="57"/>
                      <a:pt x="254" y="49"/>
                    </a:cubicBezTo>
                    <a:cubicBezTo>
                      <a:pt x="254" y="41"/>
                      <a:pt x="247" y="34"/>
                      <a:pt x="239" y="34"/>
                    </a:cubicBezTo>
                    <a:lnTo>
                      <a:pt x="49"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7" name="Freeform 8"/>
              <p:cNvSpPr>
                <a:spLocks noEditPoints="1"/>
              </p:cNvSpPr>
              <p:nvPr/>
            </p:nvSpPr>
            <p:spPr bwMode="auto">
              <a:xfrm>
                <a:off x="1614813" y="2210567"/>
                <a:ext cx="483476" cy="186138"/>
              </a:xfrm>
              <a:custGeom>
                <a:avLst/>
                <a:gdLst>
                  <a:gd name="T0" fmla="*/ 205 w 254"/>
                  <a:gd name="T1" fmla="*/ 98 h 98"/>
                  <a:gd name="T2" fmla="*/ 48 w 254"/>
                  <a:gd name="T3" fmla="*/ 98 h 98"/>
                  <a:gd name="T4" fmla="*/ 0 w 254"/>
                  <a:gd name="T5" fmla="*/ 49 h 98"/>
                  <a:gd name="T6" fmla="*/ 48 w 254"/>
                  <a:gd name="T7" fmla="*/ 0 h 98"/>
                  <a:gd name="T8" fmla="*/ 205 w 254"/>
                  <a:gd name="T9" fmla="*/ 0 h 98"/>
                  <a:gd name="T10" fmla="*/ 254 w 254"/>
                  <a:gd name="T11" fmla="*/ 49 h 98"/>
                  <a:gd name="T12" fmla="*/ 205 w 254"/>
                  <a:gd name="T13" fmla="*/ 98 h 98"/>
                  <a:gd name="T14" fmla="*/ 48 w 254"/>
                  <a:gd name="T15" fmla="*/ 34 h 98"/>
                  <a:gd name="T16" fmla="*/ 34 w 254"/>
                  <a:gd name="T17" fmla="*/ 49 h 98"/>
                  <a:gd name="T18" fmla="*/ 48 w 254"/>
                  <a:gd name="T19" fmla="*/ 64 h 98"/>
                  <a:gd name="T20" fmla="*/ 205 w 254"/>
                  <a:gd name="T21" fmla="*/ 64 h 98"/>
                  <a:gd name="T22" fmla="*/ 220 w 254"/>
                  <a:gd name="T23" fmla="*/ 49 h 98"/>
                  <a:gd name="T24" fmla="*/ 205 w 254"/>
                  <a:gd name="T25" fmla="*/ 34 h 98"/>
                  <a:gd name="T26" fmla="*/ 48 w 254"/>
                  <a:gd name="T27"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8">
                    <a:moveTo>
                      <a:pt x="205" y="98"/>
                    </a:moveTo>
                    <a:cubicBezTo>
                      <a:pt x="48" y="98"/>
                      <a:pt x="48" y="98"/>
                      <a:pt x="48" y="98"/>
                    </a:cubicBezTo>
                    <a:cubicBezTo>
                      <a:pt x="21" y="98"/>
                      <a:pt x="0" y="76"/>
                      <a:pt x="0" y="49"/>
                    </a:cubicBezTo>
                    <a:cubicBezTo>
                      <a:pt x="0" y="22"/>
                      <a:pt x="21" y="0"/>
                      <a:pt x="48" y="0"/>
                    </a:cubicBezTo>
                    <a:cubicBezTo>
                      <a:pt x="205" y="0"/>
                      <a:pt x="205" y="0"/>
                      <a:pt x="205" y="0"/>
                    </a:cubicBezTo>
                    <a:cubicBezTo>
                      <a:pt x="232" y="0"/>
                      <a:pt x="254" y="22"/>
                      <a:pt x="254" y="49"/>
                    </a:cubicBezTo>
                    <a:cubicBezTo>
                      <a:pt x="254" y="76"/>
                      <a:pt x="232" y="98"/>
                      <a:pt x="205" y="98"/>
                    </a:cubicBezTo>
                    <a:close/>
                    <a:moveTo>
                      <a:pt x="48" y="34"/>
                    </a:moveTo>
                    <a:cubicBezTo>
                      <a:pt x="40" y="34"/>
                      <a:pt x="34" y="41"/>
                      <a:pt x="34" y="49"/>
                    </a:cubicBezTo>
                    <a:cubicBezTo>
                      <a:pt x="34" y="57"/>
                      <a:pt x="40" y="64"/>
                      <a:pt x="48" y="64"/>
                    </a:cubicBezTo>
                    <a:cubicBezTo>
                      <a:pt x="205" y="64"/>
                      <a:pt x="205" y="64"/>
                      <a:pt x="205" y="64"/>
                    </a:cubicBezTo>
                    <a:cubicBezTo>
                      <a:pt x="214" y="64"/>
                      <a:pt x="220" y="57"/>
                      <a:pt x="220" y="49"/>
                    </a:cubicBezTo>
                    <a:cubicBezTo>
                      <a:pt x="220" y="41"/>
                      <a:pt x="214" y="34"/>
                      <a:pt x="205" y="34"/>
                    </a:cubicBezTo>
                    <a:lnTo>
                      <a:pt x="48"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8" name="Freeform 9"/>
              <p:cNvSpPr>
                <a:spLocks/>
              </p:cNvSpPr>
              <p:nvPr/>
            </p:nvSpPr>
            <p:spPr bwMode="auto">
              <a:xfrm>
                <a:off x="1683306" y="2328213"/>
                <a:ext cx="346491" cy="161965"/>
              </a:xfrm>
              <a:custGeom>
                <a:avLst/>
                <a:gdLst>
                  <a:gd name="T0" fmla="*/ 91 w 182"/>
                  <a:gd name="T1" fmla="*/ 85 h 85"/>
                  <a:gd name="T2" fmla="*/ 3 w 182"/>
                  <a:gd name="T3" fmla="*/ 24 h 85"/>
                  <a:gd name="T4" fmla="*/ 14 w 182"/>
                  <a:gd name="T5" fmla="*/ 3 h 85"/>
                  <a:gd name="T6" fmla="*/ 35 w 182"/>
                  <a:gd name="T7" fmla="*/ 14 h 85"/>
                  <a:gd name="T8" fmla="*/ 91 w 182"/>
                  <a:gd name="T9" fmla="*/ 51 h 85"/>
                  <a:gd name="T10" fmla="*/ 147 w 182"/>
                  <a:gd name="T11" fmla="*/ 14 h 85"/>
                  <a:gd name="T12" fmla="*/ 168 w 182"/>
                  <a:gd name="T13" fmla="*/ 3 h 85"/>
                  <a:gd name="T14" fmla="*/ 179 w 182"/>
                  <a:gd name="T15" fmla="*/ 24 h 85"/>
                  <a:gd name="T16" fmla="*/ 91 w 18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5">
                    <a:moveTo>
                      <a:pt x="91" y="85"/>
                    </a:moveTo>
                    <a:cubicBezTo>
                      <a:pt x="50" y="85"/>
                      <a:pt x="14" y="60"/>
                      <a:pt x="3" y="24"/>
                    </a:cubicBezTo>
                    <a:cubicBezTo>
                      <a:pt x="0" y="15"/>
                      <a:pt x="5" y="5"/>
                      <a:pt x="14" y="3"/>
                    </a:cubicBezTo>
                    <a:cubicBezTo>
                      <a:pt x="23" y="0"/>
                      <a:pt x="32" y="5"/>
                      <a:pt x="35" y="14"/>
                    </a:cubicBezTo>
                    <a:cubicBezTo>
                      <a:pt x="42" y="36"/>
                      <a:pt x="65" y="51"/>
                      <a:pt x="91" y="51"/>
                    </a:cubicBezTo>
                    <a:cubicBezTo>
                      <a:pt x="117" y="51"/>
                      <a:pt x="140" y="36"/>
                      <a:pt x="147" y="14"/>
                    </a:cubicBezTo>
                    <a:cubicBezTo>
                      <a:pt x="149" y="5"/>
                      <a:pt x="159" y="0"/>
                      <a:pt x="168" y="3"/>
                    </a:cubicBezTo>
                    <a:cubicBezTo>
                      <a:pt x="177" y="5"/>
                      <a:pt x="182" y="15"/>
                      <a:pt x="179" y="24"/>
                    </a:cubicBezTo>
                    <a:cubicBezTo>
                      <a:pt x="168" y="60"/>
                      <a:pt x="132" y="85"/>
                      <a:pt x="91" y="8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0" name="Freeform 10"/>
              <p:cNvSpPr>
                <a:spLocks/>
              </p:cNvSpPr>
              <p:nvPr/>
            </p:nvSpPr>
            <p:spPr bwMode="auto">
              <a:xfrm>
                <a:off x="1698616" y="1791555"/>
                <a:ext cx="64463" cy="363413"/>
              </a:xfrm>
              <a:custGeom>
                <a:avLst/>
                <a:gdLst>
                  <a:gd name="T0" fmla="*/ 17 w 34"/>
                  <a:gd name="T1" fmla="*/ 191 h 191"/>
                  <a:gd name="T2" fmla="*/ 0 w 34"/>
                  <a:gd name="T3" fmla="*/ 174 h 191"/>
                  <a:gd name="T4" fmla="*/ 0 w 34"/>
                  <a:gd name="T5" fmla="*/ 17 h 191"/>
                  <a:gd name="T6" fmla="*/ 17 w 34"/>
                  <a:gd name="T7" fmla="*/ 0 h 191"/>
                  <a:gd name="T8" fmla="*/ 34 w 34"/>
                  <a:gd name="T9" fmla="*/ 17 h 191"/>
                  <a:gd name="T10" fmla="*/ 34 w 34"/>
                  <a:gd name="T11" fmla="*/ 174 h 191"/>
                  <a:gd name="T12" fmla="*/ 17 w 34"/>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4" h="191">
                    <a:moveTo>
                      <a:pt x="17" y="191"/>
                    </a:moveTo>
                    <a:cubicBezTo>
                      <a:pt x="8" y="191"/>
                      <a:pt x="0" y="183"/>
                      <a:pt x="0" y="174"/>
                    </a:cubicBezTo>
                    <a:cubicBezTo>
                      <a:pt x="0" y="17"/>
                      <a:pt x="0" y="17"/>
                      <a:pt x="0" y="17"/>
                    </a:cubicBezTo>
                    <a:cubicBezTo>
                      <a:pt x="0" y="7"/>
                      <a:pt x="8" y="0"/>
                      <a:pt x="17" y="0"/>
                    </a:cubicBezTo>
                    <a:cubicBezTo>
                      <a:pt x="27" y="0"/>
                      <a:pt x="34" y="7"/>
                      <a:pt x="34" y="17"/>
                    </a:cubicBezTo>
                    <a:cubicBezTo>
                      <a:pt x="34" y="174"/>
                      <a:pt x="34" y="174"/>
                      <a:pt x="34" y="174"/>
                    </a:cubicBezTo>
                    <a:cubicBezTo>
                      <a:pt x="34"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2" name="Freeform 11"/>
              <p:cNvSpPr>
                <a:spLocks/>
              </p:cNvSpPr>
              <p:nvPr/>
            </p:nvSpPr>
            <p:spPr bwMode="auto">
              <a:xfrm>
                <a:off x="1947606" y="1791555"/>
                <a:ext cx="66881" cy="363413"/>
              </a:xfrm>
              <a:custGeom>
                <a:avLst/>
                <a:gdLst>
                  <a:gd name="T0" fmla="*/ 17 w 35"/>
                  <a:gd name="T1" fmla="*/ 191 h 191"/>
                  <a:gd name="T2" fmla="*/ 0 w 35"/>
                  <a:gd name="T3" fmla="*/ 174 h 191"/>
                  <a:gd name="T4" fmla="*/ 0 w 35"/>
                  <a:gd name="T5" fmla="*/ 17 h 191"/>
                  <a:gd name="T6" fmla="*/ 17 w 35"/>
                  <a:gd name="T7" fmla="*/ 0 h 191"/>
                  <a:gd name="T8" fmla="*/ 35 w 35"/>
                  <a:gd name="T9" fmla="*/ 17 h 191"/>
                  <a:gd name="T10" fmla="*/ 35 w 35"/>
                  <a:gd name="T11" fmla="*/ 174 h 191"/>
                  <a:gd name="T12" fmla="*/ 17 w 35"/>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5" h="191">
                    <a:moveTo>
                      <a:pt x="17" y="191"/>
                    </a:moveTo>
                    <a:cubicBezTo>
                      <a:pt x="8" y="191"/>
                      <a:pt x="0" y="183"/>
                      <a:pt x="0" y="174"/>
                    </a:cubicBezTo>
                    <a:cubicBezTo>
                      <a:pt x="0" y="17"/>
                      <a:pt x="0" y="17"/>
                      <a:pt x="0" y="17"/>
                    </a:cubicBezTo>
                    <a:cubicBezTo>
                      <a:pt x="0" y="7"/>
                      <a:pt x="8" y="0"/>
                      <a:pt x="17" y="0"/>
                    </a:cubicBezTo>
                    <a:cubicBezTo>
                      <a:pt x="27" y="0"/>
                      <a:pt x="35" y="7"/>
                      <a:pt x="35" y="17"/>
                    </a:cubicBezTo>
                    <a:cubicBezTo>
                      <a:pt x="35" y="174"/>
                      <a:pt x="35" y="174"/>
                      <a:pt x="35" y="174"/>
                    </a:cubicBezTo>
                    <a:cubicBezTo>
                      <a:pt x="35"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3" name="Freeform 12"/>
              <p:cNvSpPr>
                <a:spLocks noEditPoints="1"/>
              </p:cNvSpPr>
              <p:nvPr/>
            </p:nvSpPr>
            <p:spPr bwMode="auto">
              <a:xfrm>
                <a:off x="1698616"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3" y="100"/>
                      <a:pt x="0" y="77"/>
                      <a:pt x="0" y="50"/>
                    </a:cubicBezTo>
                    <a:cubicBezTo>
                      <a:pt x="0" y="22"/>
                      <a:pt x="23" y="0"/>
                      <a:pt x="50" y="0"/>
                    </a:cubicBezTo>
                    <a:cubicBezTo>
                      <a:pt x="78" y="0"/>
                      <a:pt x="100" y="22"/>
                      <a:pt x="100" y="50"/>
                    </a:cubicBezTo>
                    <a:cubicBezTo>
                      <a:pt x="100" y="77"/>
                      <a:pt x="78"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5" name="Freeform 13"/>
              <p:cNvSpPr>
                <a:spLocks noEditPoints="1"/>
              </p:cNvSpPr>
              <p:nvPr/>
            </p:nvSpPr>
            <p:spPr bwMode="auto">
              <a:xfrm>
                <a:off x="1824319"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2" y="100"/>
                      <a:pt x="0" y="77"/>
                      <a:pt x="0" y="50"/>
                    </a:cubicBezTo>
                    <a:cubicBezTo>
                      <a:pt x="0" y="22"/>
                      <a:pt x="22" y="0"/>
                      <a:pt x="50" y="0"/>
                    </a:cubicBezTo>
                    <a:cubicBezTo>
                      <a:pt x="77" y="0"/>
                      <a:pt x="100" y="22"/>
                      <a:pt x="100" y="50"/>
                    </a:cubicBezTo>
                    <a:cubicBezTo>
                      <a:pt x="100" y="77"/>
                      <a:pt x="77"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6" name="Freeform 14"/>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7" name="Freeform 15"/>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8" name="Freeform 16"/>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9" name="Freeform 17"/>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0" name="Freeform 18"/>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1" name="Freeform 19"/>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2" name="Freeform 20"/>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3" name="Freeform 21"/>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4" name="Freeform 22"/>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5" name="Freeform 23"/>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6" name="Freeform 24"/>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7" name="Freeform 25"/>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8" name="Freeform 26"/>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9" name="Freeform 27"/>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0" name="Freeform 28"/>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1" name="Freeform 29"/>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2" name="Freeform 30"/>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3" name="Freeform 31"/>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4" name="Freeform 32"/>
              <p:cNvSpPr>
                <a:spLocks/>
              </p:cNvSpPr>
              <p:nvPr/>
            </p:nvSpPr>
            <p:spPr bwMode="auto">
              <a:xfrm rot="5968618">
                <a:off x="3495533" y="1145253"/>
                <a:ext cx="300561" cy="473806"/>
              </a:xfrm>
              <a:custGeom>
                <a:avLst/>
                <a:gdLst>
                  <a:gd name="T0" fmla="*/ 138 w 158"/>
                  <a:gd name="T1" fmla="*/ 249 h 249"/>
                  <a:gd name="T2" fmla="*/ 124 w 158"/>
                  <a:gd name="T3" fmla="*/ 241 h 249"/>
                  <a:gd name="T4" fmla="*/ 5 w 158"/>
                  <a:gd name="T5" fmla="*/ 28 h 249"/>
                  <a:gd name="T6" fmla="*/ 12 w 158"/>
                  <a:gd name="T7" fmla="*/ 4 h 249"/>
                  <a:gd name="T8" fmla="*/ 35 w 158"/>
                  <a:gd name="T9" fmla="*/ 11 h 249"/>
                  <a:gd name="T10" fmla="*/ 153 w 158"/>
                  <a:gd name="T11" fmla="*/ 224 h 249"/>
                  <a:gd name="T12" fmla="*/ 147 w 158"/>
                  <a:gd name="T13" fmla="*/ 247 h 249"/>
                  <a:gd name="T14" fmla="*/ 138 w 158"/>
                  <a:gd name="T15" fmla="*/ 249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49">
                    <a:moveTo>
                      <a:pt x="138" y="249"/>
                    </a:moveTo>
                    <a:cubicBezTo>
                      <a:pt x="133" y="249"/>
                      <a:pt x="127" y="246"/>
                      <a:pt x="124" y="241"/>
                    </a:cubicBezTo>
                    <a:cubicBezTo>
                      <a:pt x="5" y="28"/>
                      <a:pt x="5" y="28"/>
                      <a:pt x="5" y="28"/>
                    </a:cubicBezTo>
                    <a:cubicBezTo>
                      <a:pt x="0" y="19"/>
                      <a:pt x="3" y="9"/>
                      <a:pt x="12" y="4"/>
                    </a:cubicBezTo>
                    <a:cubicBezTo>
                      <a:pt x="20" y="0"/>
                      <a:pt x="30" y="3"/>
                      <a:pt x="35" y="11"/>
                    </a:cubicBezTo>
                    <a:cubicBezTo>
                      <a:pt x="153" y="224"/>
                      <a:pt x="153" y="224"/>
                      <a:pt x="153" y="224"/>
                    </a:cubicBezTo>
                    <a:cubicBezTo>
                      <a:pt x="158" y="232"/>
                      <a:pt x="155" y="243"/>
                      <a:pt x="147" y="247"/>
                    </a:cubicBezTo>
                    <a:cubicBezTo>
                      <a:pt x="144" y="249"/>
                      <a:pt x="141" y="249"/>
                      <a:pt x="138" y="249"/>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5" name="Freeform 33"/>
              <p:cNvSpPr>
                <a:spLocks/>
              </p:cNvSpPr>
              <p:nvPr/>
            </p:nvSpPr>
            <p:spPr bwMode="auto">
              <a:xfrm>
                <a:off x="2745340" y="2004284"/>
                <a:ext cx="270746" cy="365830"/>
              </a:xfrm>
              <a:custGeom>
                <a:avLst/>
                <a:gdLst>
                  <a:gd name="T0" fmla="*/ 19 w 142"/>
                  <a:gd name="T1" fmla="*/ 192 h 192"/>
                  <a:gd name="T2" fmla="*/ 10 w 142"/>
                  <a:gd name="T3" fmla="*/ 189 h 192"/>
                  <a:gd name="T4" fmla="*/ 5 w 142"/>
                  <a:gd name="T5" fmla="*/ 166 h 192"/>
                  <a:gd name="T6" fmla="*/ 108 w 142"/>
                  <a:gd name="T7" fmla="*/ 10 h 192"/>
                  <a:gd name="T8" fmla="*/ 132 w 142"/>
                  <a:gd name="T9" fmla="*/ 5 h 192"/>
                  <a:gd name="T10" fmla="*/ 136 w 142"/>
                  <a:gd name="T11" fmla="*/ 28 h 192"/>
                  <a:gd name="T12" fmla="*/ 33 w 142"/>
                  <a:gd name="T13" fmla="*/ 184 h 192"/>
                  <a:gd name="T14" fmla="*/ 19 w 142"/>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92">
                    <a:moveTo>
                      <a:pt x="19" y="192"/>
                    </a:moveTo>
                    <a:cubicBezTo>
                      <a:pt x="16" y="192"/>
                      <a:pt x="13" y="191"/>
                      <a:pt x="10" y="189"/>
                    </a:cubicBezTo>
                    <a:cubicBezTo>
                      <a:pt x="2" y="184"/>
                      <a:pt x="0" y="174"/>
                      <a:pt x="5" y="166"/>
                    </a:cubicBezTo>
                    <a:cubicBezTo>
                      <a:pt x="108" y="10"/>
                      <a:pt x="108" y="10"/>
                      <a:pt x="108" y="10"/>
                    </a:cubicBezTo>
                    <a:cubicBezTo>
                      <a:pt x="113" y="2"/>
                      <a:pt x="124" y="0"/>
                      <a:pt x="132" y="5"/>
                    </a:cubicBezTo>
                    <a:cubicBezTo>
                      <a:pt x="139" y="10"/>
                      <a:pt x="142" y="21"/>
                      <a:pt x="136" y="28"/>
                    </a:cubicBezTo>
                    <a:cubicBezTo>
                      <a:pt x="33" y="184"/>
                      <a:pt x="33" y="184"/>
                      <a:pt x="33" y="184"/>
                    </a:cubicBezTo>
                    <a:cubicBezTo>
                      <a:pt x="30" y="189"/>
                      <a:pt x="25" y="192"/>
                      <a:pt x="19" y="192"/>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6" name="Freeform 34"/>
              <p:cNvSpPr>
                <a:spLocks/>
              </p:cNvSpPr>
              <p:nvPr/>
            </p:nvSpPr>
            <p:spPr bwMode="auto">
              <a:xfrm>
                <a:off x="1989507" y="2712575"/>
                <a:ext cx="316677" cy="145043"/>
              </a:xfrm>
              <a:custGeom>
                <a:avLst/>
                <a:gdLst>
                  <a:gd name="T0" fmla="*/ 19 w 166"/>
                  <a:gd name="T1" fmla="*/ 76 h 76"/>
                  <a:gd name="T2" fmla="*/ 2 w 166"/>
                  <a:gd name="T3" fmla="*/ 64 h 76"/>
                  <a:gd name="T4" fmla="*/ 14 w 166"/>
                  <a:gd name="T5" fmla="*/ 42 h 76"/>
                  <a:gd name="T6" fmla="*/ 142 w 166"/>
                  <a:gd name="T7" fmla="*/ 3 h 76"/>
                  <a:gd name="T8" fmla="*/ 163 w 166"/>
                  <a:gd name="T9" fmla="*/ 14 h 76"/>
                  <a:gd name="T10" fmla="*/ 152 w 166"/>
                  <a:gd name="T11" fmla="*/ 36 h 76"/>
                  <a:gd name="T12" fmla="*/ 24 w 166"/>
                  <a:gd name="T13" fmla="*/ 75 h 76"/>
                  <a:gd name="T14" fmla="*/ 19 w 166"/>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6">
                    <a:moveTo>
                      <a:pt x="19" y="76"/>
                    </a:moveTo>
                    <a:cubicBezTo>
                      <a:pt x="11" y="76"/>
                      <a:pt x="5" y="71"/>
                      <a:pt x="2" y="64"/>
                    </a:cubicBezTo>
                    <a:cubicBezTo>
                      <a:pt x="0" y="55"/>
                      <a:pt x="5" y="45"/>
                      <a:pt x="14" y="42"/>
                    </a:cubicBezTo>
                    <a:cubicBezTo>
                      <a:pt x="142" y="3"/>
                      <a:pt x="142" y="3"/>
                      <a:pt x="142" y="3"/>
                    </a:cubicBezTo>
                    <a:cubicBezTo>
                      <a:pt x="151" y="0"/>
                      <a:pt x="160" y="5"/>
                      <a:pt x="163" y="14"/>
                    </a:cubicBezTo>
                    <a:cubicBezTo>
                      <a:pt x="166" y="23"/>
                      <a:pt x="161" y="33"/>
                      <a:pt x="152" y="36"/>
                    </a:cubicBezTo>
                    <a:cubicBezTo>
                      <a:pt x="24" y="75"/>
                      <a:pt x="24" y="75"/>
                      <a:pt x="24" y="75"/>
                    </a:cubicBezTo>
                    <a:cubicBezTo>
                      <a:pt x="22" y="76"/>
                      <a:pt x="20" y="76"/>
                      <a:pt x="19" y="7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7" name="Freeform 35"/>
              <p:cNvSpPr>
                <a:spLocks/>
              </p:cNvSpPr>
              <p:nvPr/>
            </p:nvSpPr>
            <p:spPr bwMode="auto">
              <a:xfrm>
                <a:off x="1824319" y="2604599"/>
                <a:ext cx="64463" cy="123287"/>
              </a:xfrm>
              <a:custGeom>
                <a:avLst/>
                <a:gdLst>
                  <a:gd name="T0" fmla="*/ 17 w 34"/>
                  <a:gd name="T1" fmla="*/ 65 h 65"/>
                  <a:gd name="T2" fmla="*/ 0 w 34"/>
                  <a:gd name="T3" fmla="*/ 48 h 65"/>
                  <a:gd name="T4" fmla="*/ 0 w 34"/>
                  <a:gd name="T5" fmla="*/ 17 h 65"/>
                  <a:gd name="T6" fmla="*/ 17 w 34"/>
                  <a:gd name="T7" fmla="*/ 0 h 65"/>
                  <a:gd name="T8" fmla="*/ 34 w 34"/>
                  <a:gd name="T9" fmla="*/ 17 h 65"/>
                  <a:gd name="T10" fmla="*/ 34 w 34"/>
                  <a:gd name="T11" fmla="*/ 48 h 65"/>
                  <a:gd name="T12" fmla="*/ 17 w 3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4" h="65">
                    <a:moveTo>
                      <a:pt x="17" y="65"/>
                    </a:moveTo>
                    <a:cubicBezTo>
                      <a:pt x="7" y="65"/>
                      <a:pt x="0" y="57"/>
                      <a:pt x="0" y="48"/>
                    </a:cubicBezTo>
                    <a:cubicBezTo>
                      <a:pt x="0" y="17"/>
                      <a:pt x="0" y="17"/>
                      <a:pt x="0" y="17"/>
                    </a:cubicBezTo>
                    <a:cubicBezTo>
                      <a:pt x="0" y="7"/>
                      <a:pt x="7" y="0"/>
                      <a:pt x="17" y="0"/>
                    </a:cubicBezTo>
                    <a:cubicBezTo>
                      <a:pt x="26" y="0"/>
                      <a:pt x="34" y="7"/>
                      <a:pt x="34" y="17"/>
                    </a:cubicBezTo>
                    <a:cubicBezTo>
                      <a:pt x="34" y="48"/>
                      <a:pt x="34" y="48"/>
                      <a:pt x="34" y="48"/>
                    </a:cubicBezTo>
                    <a:cubicBezTo>
                      <a:pt x="34" y="57"/>
                      <a:pt x="26" y="65"/>
                      <a:pt x="17" y="6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8" name="Freeform 36"/>
              <p:cNvSpPr>
                <a:spLocks/>
              </p:cNvSpPr>
              <p:nvPr/>
            </p:nvSpPr>
            <p:spPr bwMode="auto">
              <a:xfrm>
                <a:off x="714743" y="971258"/>
                <a:ext cx="367441" cy="410954"/>
              </a:xfrm>
              <a:custGeom>
                <a:avLst/>
                <a:gdLst>
                  <a:gd name="T0" fmla="*/ 174 w 193"/>
                  <a:gd name="T1" fmla="*/ 216 h 216"/>
                  <a:gd name="T2" fmla="*/ 167 w 193"/>
                  <a:gd name="T3" fmla="*/ 215 h 216"/>
                  <a:gd name="T4" fmla="*/ 11 w 193"/>
                  <a:gd name="T5" fmla="*/ 146 h 216"/>
                  <a:gd name="T6" fmla="*/ 1 w 193"/>
                  <a:gd name="T7" fmla="*/ 128 h 216"/>
                  <a:gd name="T8" fmla="*/ 21 w 193"/>
                  <a:gd name="T9" fmla="*/ 15 h 216"/>
                  <a:gd name="T10" fmla="*/ 41 w 193"/>
                  <a:gd name="T11" fmla="*/ 1 h 216"/>
                  <a:gd name="T12" fmla="*/ 55 w 193"/>
                  <a:gd name="T13" fmla="*/ 21 h 216"/>
                  <a:gd name="T14" fmla="*/ 37 w 193"/>
                  <a:gd name="T15" fmla="*/ 121 h 216"/>
                  <a:gd name="T16" fmla="*/ 181 w 193"/>
                  <a:gd name="T17" fmla="*/ 184 h 216"/>
                  <a:gd name="T18" fmla="*/ 190 w 193"/>
                  <a:gd name="T19" fmla="*/ 206 h 216"/>
                  <a:gd name="T20" fmla="*/ 174 w 193"/>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6">
                    <a:moveTo>
                      <a:pt x="174" y="216"/>
                    </a:moveTo>
                    <a:cubicBezTo>
                      <a:pt x="172" y="216"/>
                      <a:pt x="169" y="216"/>
                      <a:pt x="167" y="215"/>
                    </a:cubicBezTo>
                    <a:cubicBezTo>
                      <a:pt x="11" y="146"/>
                      <a:pt x="11" y="146"/>
                      <a:pt x="11" y="146"/>
                    </a:cubicBezTo>
                    <a:cubicBezTo>
                      <a:pt x="4" y="143"/>
                      <a:pt x="0" y="136"/>
                      <a:pt x="1" y="128"/>
                    </a:cubicBezTo>
                    <a:cubicBezTo>
                      <a:pt x="21" y="15"/>
                      <a:pt x="21" y="15"/>
                      <a:pt x="21" y="15"/>
                    </a:cubicBezTo>
                    <a:cubicBezTo>
                      <a:pt x="23" y="6"/>
                      <a:pt x="32" y="0"/>
                      <a:pt x="41" y="1"/>
                    </a:cubicBezTo>
                    <a:cubicBezTo>
                      <a:pt x="50" y="3"/>
                      <a:pt x="56" y="12"/>
                      <a:pt x="55" y="21"/>
                    </a:cubicBezTo>
                    <a:cubicBezTo>
                      <a:pt x="37" y="121"/>
                      <a:pt x="37" y="121"/>
                      <a:pt x="37" y="121"/>
                    </a:cubicBezTo>
                    <a:cubicBezTo>
                      <a:pt x="181" y="184"/>
                      <a:pt x="181" y="184"/>
                      <a:pt x="181" y="184"/>
                    </a:cubicBezTo>
                    <a:cubicBezTo>
                      <a:pt x="190" y="187"/>
                      <a:pt x="193" y="197"/>
                      <a:pt x="190" y="206"/>
                    </a:cubicBezTo>
                    <a:cubicBezTo>
                      <a:pt x="187" y="212"/>
                      <a:pt x="181" y="216"/>
                      <a:pt x="174" y="21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9" name="Freeform 37"/>
              <p:cNvSpPr>
                <a:spLocks noEditPoints="1"/>
              </p:cNvSpPr>
              <p:nvPr/>
            </p:nvSpPr>
            <p:spPr bwMode="auto">
              <a:xfrm>
                <a:off x="2821891" y="1401551"/>
                <a:ext cx="677672" cy="715544"/>
              </a:xfrm>
              <a:custGeom>
                <a:avLst/>
                <a:gdLst>
                  <a:gd name="T0" fmla="*/ 182 w 356"/>
                  <a:gd name="T1" fmla="*/ 376 h 376"/>
                  <a:gd name="T2" fmla="*/ 126 w 356"/>
                  <a:gd name="T3" fmla="*/ 332 h 376"/>
                  <a:gd name="T4" fmla="*/ 112 w 356"/>
                  <a:gd name="T5" fmla="*/ 299 h 376"/>
                  <a:gd name="T6" fmla="*/ 76 w 356"/>
                  <a:gd name="T7" fmla="*/ 301 h 376"/>
                  <a:gd name="T8" fmla="*/ 17 w 356"/>
                  <a:gd name="T9" fmla="*/ 284 h 376"/>
                  <a:gd name="T10" fmla="*/ 28 w 356"/>
                  <a:gd name="T11" fmla="*/ 214 h 376"/>
                  <a:gd name="T12" fmla="*/ 51 w 356"/>
                  <a:gd name="T13" fmla="*/ 169 h 376"/>
                  <a:gd name="T14" fmla="*/ 10 w 356"/>
                  <a:gd name="T15" fmla="*/ 129 h 376"/>
                  <a:gd name="T16" fmla="*/ 22 w 356"/>
                  <a:gd name="T17" fmla="*/ 85 h 376"/>
                  <a:gd name="T18" fmla="*/ 81 w 356"/>
                  <a:gd name="T19" fmla="*/ 70 h 376"/>
                  <a:gd name="T20" fmla="*/ 132 w 356"/>
                  <a:gd name="T21" fmla="*/ 68 h 376"/>
                  <a:gd name="T22" fmla="*/ 176 w 356"/>
                  <a:gd name="T23" fmla="*/ 0 h 376"/>
                  <a:gd name="T24" fmla="*/ 190 w 356"/>
                  <a:gd name="T25" fmla="*/ 0 h 376"/>
                  <a:gd name="T26" fmla="*/ 232 w 356"/>
                  <a:gd name="T27" fmla="*/ 70 h 376"/>
                  <a:gd name="T28" fmla="*/ 260 w 356"/>
                  <a:gd name="T29" fmla="*/ 87 h 376"/>
                  <a:gd name="T30" fmla="*/ 303 w 356"/>
                  <a:gd name="T31" fmla="*/ 69 h 376"/>
                  <a:gd name="T32" fmla="*/ 347 w 356"/>
                  <a:gd name="T33" fmla="*/ 103 h 376"/>
                  <a:gd name="T34" fmla="*/ 330 w 356"/>
                  <a:gd name="T35" fmla="*/ 162 h 376"/>
                  <a:gd name="T36" fmla="*/ 307 w 356"/>
                  <a:gd name="T37" fmla="*/ 207 h 376"/>
                  <a:gd name="T38" fmla="*/ 344 w 356"/>
                  <a:gd name="T39" fmla="*/ 280 h 376"/>
                  <a:gd name="T40" fmla="*/ 300 w 356"/>
                  <a:gd name="T41" fmla="*/ 312 h 376"/>
                  <a:gd name="T42" fmla="*/ 277 w 356"/>
                  <a:gd name="T43" fmla="*/ 306 h 376"/>
                  <a:gd name="T44" fmla="*/ 226 w 356"/>
                  <a:gd name="T45" fmla="*/ 308 h 376"/>
                  <a:gd name="T46" fmla="*/ 183 w 356"/>
                  <a:gd name="T47" fmla="*/ 376 h 376"/>
                  <a:gd name="T48" fmla="*/ 113 w 356"/>
                  <a:gd name="T49" fmla="*/ 256 h 376"/>
                  <a:gd name="T50" fmla="*/ 149 w 356"/>
                  <a:gd name="T51" fmla="*/ 278 h 376"/>
                  <a:gd name="T52" fmla="*/ 160 w 356"/>
                  <a:gd name="T53" fmla="*/ 333 h 376"/>
                  <a:gd name="T54" fmla="*/ 182 w 356"/>
                  <a:gd name="T55" fmla="*/ 342 h 376"/>
                  <a:gd name="T56" fmla="*/ 183 w 356"/>
                  <a:gd name="T57" fmla="*/ 342 h 376"/>
                  <a:gd name="T58" fmla="*/ 193 w 356"/>
                  <a:gd name="T59" fmla="*/ 295 h 376"/>
                  <a:gd name="T60" fmla="*/ 243 w 356"/>
                  <a:gd name="T61" fmla="*/ 259 h 376"/>
                  <a:gd name="T62" fmla="*/ 295 w 356"/>
                  <a:gd name="T63" fmla="*/ 277 h 376"/>
                  <a:gd name="T64" fmla="*/ 300 w 356"/>
                  <a:gd name="T65" fmla="*/ 278 h 376"/>
                  <a:gd name="T66" fmla="*/ 314 w 356"/>
                  <a:gd name="T67" fmla="*/ 262 h 376"/>
                  <a:gd name="T68" fmla="*/ 279 w 356"/>
                  <a:gd name="T69" fmla="*/ 230 h 376"/>
                  <a:gd name="T70" fmla="*/ 272 w 356"/>
                  <a:gd name="T71" fmla="*/ 169 h 376"/>
                  <a:gd name="T72" fmla="*/ 314 w 356"/>
                  <a:gd name="T73" fmla="*/ 132 h 376"/>
                  <a:gd name="T74" fmla="*/ 317 w 356"/>
                  <a:gd name="T75" fmla="*/ 120 h 376"/>
                  <a:gd name="T76" fmla="*/ 303 w 356"/>
                  <a:gd name="T77" fmla="*/ 103 h 376"/>
                  <a:gd name="T78" fmla="*/ 266 w 356"/>
                  <a:gd name="T79" fmla="*/ 123 h 376"/>
                  <a:gd name="T80" fmla="*/ 229 w 356"/>
                  <a:gd name="T81" fmla="*/ 107 h 376"/>
                  <a:gd name="T82" fmla="*/ 197 w 356"/>
                  <a:gd name="T83" fmla="*/ 81 h 376"/>
                  <a:gd name="T84" fmla="*/ 189 w 356"/>
                  <a:gd name="T85" fmla="*/ 34 h 376"/>
                  <a:gd name="T86" fmla="*/ 176 w 356"/>
                  <a:gd name="T87" fmla="*/ 34 h 376"/>
                  <a:gd name="T88" fmla="*/ 166 w 356"/>
                  <a:gd name="T89" fmla="*/ 80 h 376"/>
                  <a:gd name="T90" fmla="*/ 116 w 356"/>
                  <a:gd name="T91" fmla="*/ 117 h 376"/>
                  <a:gd name="T92" fmla="*/ 63 w 356"/>
                  <a:gd name="T93" fmla="*/ 99 h 376"/>
                  <a:gd name="T94" fmla="*/ 44 w 356"/>
                  <a:gd name="T95" fmla="*/ 114 h 376"/>
                  <a:gd name="T96" fmla="*/ 47 w 356"/>
                  <a:gd name="T97" fmla="*/ 126 h 376"/>
                  <a:gd name="T98" fmla="*/ 87 w 356"/>
                  <a:gd name="T99" fmla="*/ 165 h 376"/>
                  <a:gd name="T100" fmla="*/ 78 w 356"/>
                  <a:gd name="T101" fmla="*/ 226 h 376"/>
                  <a:gd name="T102" fmla="*/ 41 w 356"/>
                  <a:gd name="T103" fmla="*/ 257 h 376"/>
                  <a:gd name="T104" fmla="*/ 55 w 356"/>
                  <a:gd name="T105" fmla="*/ 273 h 376"/>
                  <a:gd name="T106" fmla="*/ 93 w 356"/>
                  <a:gd name="T107" fmla="*/ 253 h 376"/>
                  <a:gd name="T108" fmla="*/ 179 w 356"/>
                  <a:gd name="T109" fmla="*/ 256 h 376"/>
                  <a:gd name="T110" fmla="*/ 120 w 356"/>
                  <a:gd name="T111" fmla="*/ 221 h 376"/>
                  <a:gd name="T112" fmla="*/ 179 w 356"/>
                  <a:gd name="T113" fmla="*/ 120 h 376"/>
                  <a:gd name="T114" fmla="*/ 239 w 356"/>
                  <a:gd name="T115" fmla="*/ 155 h 376"/>
                  <a:gd name="T116" fmla="*/ 179 w 356"/>
                  <a:gd name="T117" fmla="*/ 256 h 376"/>
                  <a:gd name="T118" fmla="*/ 146 w 356"/>
                  <a:gd name="T119" fmla="*/ 179 h 376"/>
                  <a:gd name="T120" fmla="*/ 170 w 356"/>
                  <a:gd name="T121" fmla="*/ 221 h 376"/>
                  <a:gd name="T122" fmla="*/ 212 w 356"/>
                  <a:gd name="T123" fmla="*/ 197 h 376"/>
                  <a:gd name="T124" fmla="*/ 189 w 356"/>
                  <a:gd name="T125" fmla="*/ 1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 h="376">
                    <a:moveTo>
                      <a:pt x="183" y="376"/>
                    </a:moveTo>
                    <a:cubicBezTo>
                      <a:pt x="183" y="376"/>
                      <a:pt x="182" y="376"/>
                      <a:pt x="182" y="376"/>
                    </a:cubicBezTo>
                    <a:cubicBezTo>
                      <a:pt x="169" y="376"/>
                      <a:pt x="169" y="376"/>
                      <a:pt x="169" y="376"/>
                    </a:cubicBezTo>
                    <a:cubicBezTo>
                      <a:pt x="145" y="376"/>
                      <a:pt x="126" y="356"/>
                      <a:pt x="126" y="332"/>
                    </a:cubicBezTo>
                    <a:cubicBezTo>
                      <a:pt x="127" y="306"/>
                      <a:pt x="127" y="306"/>
                      <a:pt x="127" y="306"/>
                    </a:cubicBezTo>
                    <a:cubicBezTo>
                      <a:pt x="122" y="304"/>
                      <a:pt x="117" y="301"/>
                      <a:pt x="112" y="299"/>
                    </a:cubicBezTo>
                    <a:cubicBezTo>
                      <a:pt x="108" y="296"/>
                      <a:pt x="103" y="293"/>
                      <a:pt x="99" y="289"/>
                    </a:cubicBezTo>
                    <a:cubicBezTo>
                      <a:pt x="76" y="301"/>
                      <a:pt x="76" y="301"/>
                      <a:pt x="76" y="301"/>
                    </a:cubicBezTo>
                    <a:cubicBezTo>
                      <a:pt x="70" y="305"/>
                      <a:pt x="63" y="307"/>
                      <a:pt x="55" y="307"/>
                    </a:cubicBezTo>
                    <a:cubicBezTo>
                      <a:pt x="39" y="307"/>
                      <a:pt x="25" y="298"/>
                      <a:pt x="17" y="284"/>
                    </a:cubicBezTo>
                    <a:cubicBezTo>
                      <a:pt x="11" y="273"/>
                      <a:pt x="11" y="273"/>
                      <a:pt x="11" y="273"/>
                    </a:cubicBezTo>
                    <a:cubicBezTo>
                      <a:pt x="0" y="252"/>
                      <a:pt x="7" y="226"/>
                      <a:pt x="28" y="214"/>
                    </a:cubicBezTo>
                    <a:cubicBezTo>
                      <a:pt x="51" y="202"/>
                      <a:pt x="51" y="202"/>
                      <a:pt x="51" y="202"/>
                    </a:cubicBezTo>
                    <a:cubicBezTo>
                      <a:pt x="50" y="191"/>
                      <a:pt x="50" y="180"/>
                      <a:pt x="51" y="169"/>
                    </a:cubicBezTo>
                    <a:cubicBezTo>
                      <a:pt x="29" y="155"/>
                      <a:pt x="29" y="155"/>
                      <a:pt x="29" y="155"/>
                    </a:cubicBezTo>
                    <a:cubicBezTo>
                      <a:pt x="20" y="149"/>
                      <a:pt x="13" y="140"/>
                      <a:pt x="10" y="129"/>
                    </a:cubicBezTo>
                    <a:cubicBezTo>
                      <a:pt x="7" y="118"/>
                      <a:pt x="9" y="106"/>
                      <a:pt x="15" y="96"/>
                    </a:cubicBezTo>
                    <a:cubicBezTo>
                      <a:pt x="22" y="85"/>
                      <a:pt x="22" y="85"/>
                      <a:pt x="22" y="85"/>
                    </a:cubicBezTo>
                    <a:cubicBezTo>
                      <a:pt x="29" y="72"/>
                      <a:pt x="44" y="64"/>
                      <a:pt x="59" y="64"/>
                    </a:cubicBezTo>
                    <a:cubicBezTo>
                      <a:pt x="67" y="64"/>
                      <a:pt x="74" y="66"/>
                      <a:pt x="81" y="70"/>
                    </a:cubicBezTo>
                    <a:cubicBezTo>
                      <a:pt x="103" y="84"/>
                      <a:pt x="103" y="84"/>
                      <a:pt x="103" y="84"/>
                    </a:cubicBezTo>
                    <a:cubicBezTo>
                      <a:pt x="112" y="77"/>
                      <a:pt x="122" y="72"/>
                      <a:pt x="132" y="68"/>
                    </a:cubicBezTo>
                    <a:cubicBezTo>
                      <a:pt x="132" y="42"/>
                      <a:pt x="132" y="42"/>
                      <a:pt x="132" y="42"/>
                    </a:cubicBezTo>
                    <a:cubicBezTo>
                      <a:pt x="133" y="19"/>
                      <a:pt x="152" y="0"/>
                      <a:pt x="176" y="0"/>
                    </a:cubicBezTo>
                    <a:cubicBezTo>
                      <a:pt x="176" y="0"/>
                      <a:pt x="177" y="0"/>
                      <a:pt x="177" y="0"/>
                    </a:cubicBezTo>
                    <a:cubicBezTo>
                      <a:pt x="190" y="0"/>
                      <a:pt x="190" y="0"/>
                      <a:pt x="190" y="0"/>
                    </a:cubicBezTo>
                    <a:cubicBezTo>
                      <a:pt x="214" y="0"/>
                      <a:pt x="233" y="20"/>
                      <a:pt x="232" y="44"/>
                    </a:cubicBezTo>
                    <a:cubicBezTo>
                      <a:pt x="232" y="70"/>
                      <a:pt x="232" y="70"/>
                      <a:pt x="232" y="70"/>
                    </a:cubicBezTo>
                    <a:cubicBezTo>
                      <a:pt x="237" y="72"/>
                      <a:pt x="242" y="75"/>
                      <a:pt x="246" y="77"/>
                    </a:cubicBezTo>
                    <a:cubicBezTo>
                      <a:pt x="251" y="80"/>
                      <a:pt x="255" y="83"/>
                      <a:pt x="260" y="87"/>
                    </a:cubicBezTo>
                    <a:cubicBezTo>
                      <a:pt x="282" y="75"/>
                      <a:pt x="282" y="75"/>
                      <a:pt x="282" y="75"/>
                    </a:cubicBezTo>
                    <a:cubicBezTo>
                      <a:pt x="289" y="71"/>
                      <a:pt x="296" y="69"/>
                      <a:pt x="303" y="69"/>
                    </a:cubicBezTo>
                    <a:cubicBezTo>
                      <a:pt x="319" y="69"/>
                      <a:pt x="333" y="78"/>
                      <a:pt x="341" y="92"/>
                    </a:cubicBezTo>
                    <a:cubicBezTo>
                      <a:pt x="347" y="103"/>
                      <a:pt x="347" y="103"/>
                      <a:pt x="347" y="103"/>
                    </a:cubicBezTo>
                    <a:cubicBezTo>
                      <a:pt x="353" y="113"/>
                      <a:pt x="354" y="125"/>
                      <a:pt x="351" y="136"/>
                    </a:cubicBezTo>
                    <a:cubicBezTo>
                      <a:pt x="348" y="147"/>
                      <a:pt x="340" y="156"/>
                      <a:pt x="330" y="162"/>
                    </a:cubicBezTo>
                    <a:cubicBezTo>
                      <a:pt x="308" y="174"/>
                      <a:pt x="308" y="174"/>
                      <a:pt x="308" y="174"/>
                    </a:cubicBezTo>
                    <a:cubicBezTo>
                      <a:pt x="309" y="185"/>
                      <a:pt x="309" y="196"/>
                      <a:pt x="307" y="207"/>
                    </a:cubicBezTo>
                    <a:cubicBezTo>
                      <a:pt x="329" y="221"/>
                      <a:pt x="329" y="221"/>
                      <a:pt x="329" y="221"/>
                    </a:cubicBezTo>
                    <a:cubicBezTo>
                      <a:pt x="349" y="233"/>
                      <a:pt x="356" y="260"/>
                      <a:pt x="344" y="280"/>
                    </a:cubicBezTo>
                    <a:cubicBezTo>
                      <a:pt x="337" y="291"/>
                      <a:pt x="337" y="291"/>
                      <a:pt x="337" y="291"/>
                    </a:cubicBezTo>
                    <a:cubicBezTo>
                      <a:pt x="329" y="304"/>
                      <a:pt x="315" y="312"/>
                      <a:pt x="300" y="312"/>
                    </a:cubicBezTo>
                    <a:cubicBezTo>
                      <a:pt x="300" y="312"/>
                      <a:pt x="300" y="312"/>
                      <a:pt x="300" y="312"/>
                    </a:cubicBezTo>
                    <a:cubicBezTo>
                      <a:pt x="292" y="312"/>
                      <a:pt x="284" y="310"/>
                      <a:pt x="277" y="306"/>
                    </a:cubicBezTo>
                    <a:cubicBezTo>
                      <a:pt x="255" y="292"/>
                      <a:pt x="255" y="292"/>
                      <a:pt x="255" y="292"/>
                    </a:cubicBezTo>
                    <a:cubicBezTo>
                      <a:pt x="246" y="299"/>
                      <a:pt x="237" y="304"/>
                      <a:pt x="226" y="308"/>
                    </a:cubicBezTo>
                    <a:cubicBezTo>
                      <a:pt x="226" y="334"/>
                      <a:pt x="226" y="334"/>
                      <a:pt x="226" y="334"/>
                    </a:cubicBezTo>
                    <a:cubicBezTo>
                      <a:pt x="225" y="357"/>
                      <a:pt x="206" y="376"/>
                      <a:pt x="183" y="376"/>
                    </a:cubicBezTo>
                    <a:close/>
                    <a:moveTo>
                      <a:pt x="101" y="251"/>
                    </a:moveTo>
                    <a:cubicBezTo>
                      <a:pt x="105" y="251"/>
                      <a:pt x="110" y="253"/>
                      <a:pt x="113" y="256"/>
                    </a:cubicBezTo>
                    <a:cubicBezTo>
                      <a:pt x="118" y="261"/>
                      <a:pt x="124" y="266"/>
                      <a:pt x="130" y="269"/>
                    </a:cubicBezTo>
                    <a:cubicBezTo>
                      <a:pt x="136" y="273"/>
                      <a:pt x="142" y="276"/>
                      <a:pt x="149" y="278"/>
                    </a:cubicBezTo>
                    <a:cubicBezTo>
                      <a:pt x="157" y="281"/>
                      <a:pt x="161" y="287"/>
                      <a:pt x="161" y="295"/>
                    </a:cubicBezTo>
                    <a:cubicBezTo>
                      <a:pt x="160" y="333"/>
                      <a:pt x="160" y="333"/>
                      <a:pt x="160" y="333"/>
                    </a:cubicBezTo>
                    <a:cubicBezTo>
                      <a:pt x="160" y="338"/>
                      <a:pt x="164" y="342"/>
                      <a:pt x="169" y="342"/>
                    </a:cubicBezTo>
                    <a:cubicBezTo>
                      <a:pt x="182" y="342"/>
                      <a:pt x="182" y="342"/>
                      <a:pt x="182" y="342"/>
                    </a:cubicBezTo>
                    <a:cubicBezTo>
                      <a:pt x="183" y="359"/>
                      <a:pt x="183" y="359"/>
                      <a:pt x="183" y="359"/>
                    </a:cubicBezTo>
                    <a:cubicBezTo>
                      <a:pt x="183" y="342"/>
                      <a:pt x="183" y="342"/>
                      <a:pt x="183" y="342"/>
                    </a:cubicBezTo>
                    <a:cubicBezTo>
                      <a:pt x="188" y="342"/>
                      <a:pt x="192" y="338"/>
                      <a:pt x="192" y="333"/>
                    </a:cubicBezTo>
                    <a:cubicBezTo>
                      <a:pt x="193" y="295"/>
                      <a:pt x="193" y="295"/>
                      <a:pt x="193" y="295"/>
                    </a:cubicBezTo>
                    <a:cubicBezTo>
                      <a:pt x="193" y="288"/>
                      <a:pt x="198" y="282"/>
                      <a:pt x="205" y="279"/>
                    </a:cubicBezTo>
                    <a:cubicBezTo>
                      <a:pt x="219" y="275"/>
                      <a:pt x="232" y="269"/>
                      <a:pt x="243" y="259"/>
                    </a:cubicBezTo>
                    <a:cubicBezTo>
                      <a:pt x="248" y="254"/>
                      <a:pt x="256" y="253"/>
                      <a:pt x="263" y="257"/>
                    </a:cubicBezTo>
                    <a:cubicBezTo>
                      <a:pt x="295" y="277"/>
                      <a:pt x="295" y="277"/>
                      <a:pt x="295" y="277"/>
                    </a:cubicBezTo>
                    <a:cubicBezTo>
                      <a:pt x="296" y="278"/>
                      <a:pt x="298" y="278"/>
                      <a:pt x="300" y="278"/>
                    </a:cubicBezTo>
                    <a:cubicBezTo>
                      <a:pt x="300" y="278"/>
                      <a:pt x="300" y="278"/>
                      <a:pt x="300" y="278"/>
                    </a:cubicBezTo>
                    <a:cubicBezTo>
                      <a:pt x="303" y="278"/>
                      <a:pt x="306" y="276"/>
                      <a:pt x="308" y="274"/>
                    </a:cubicBezTo>
                    <a:cubicBezTo>
                      <a:pt x="314" y="262"/>
                      <a:pt x="314" y="262"/>
                      <a:pt x="314" y="262"/>
                    </a:cubicBezTo>
                    <a:cubicBezTo>
                      <a:pt x="317" y="258"/>
                      <a:pt x="316" y="252"/>
                      <a:pt x="311" y="250"/>
                    </a:cubicBezTo>
                    <a:cubicBezTo>
                      <a:pt x="279" y="230"/>
                      <a:pt x="279" y="230"/>
                      <a:pt x="279" y="230"/>
                    </a:cubicBezTo>
                    <a:cubicBezTo>
                      <a:pt x="273" y="226"/>
                      <a:pt x="270" y="219"/>
                      <a:pt x="271" y="211"/>
                    </a:cubicBezTo>
                    <a:cubicBezTo>
                      <a:pt x="275" y="197"/>
                      <a:pt x="275" y="183"/>
                      <a:pt x="272" y="169"/>
                    </a:cubicBezTo>
                    <a:cubicBezTo>
                      <a:pt x="271" y="161"/>
                      <a:pt x="274" y="154"/>
                      <a:pt x="281" y="150"/>
                    </a:cubicBezTo>
                    <a:cubicBezTo>
                      <a:pt x="314" y="132"/>
                      <a:pt x="314" y="132"/>
                      <a:pt x="314" y="132"/>
                    </a:cubicBezTo>
                    <a:cubicBezTo>
                      <a:pt x="316" y="131"/>
                      <a:pt x="318" y="129"/>
                      <a:pt x="318" y="127"/>
                    </a:cubicBezTo>
                    <a:cubicBezTo>
                      <a:pt x="319" y="124"/>
                      <a:pt x="319" y="122"/>
                      <a:pt x="317" y="120"/>
                    </a:cubicBezTo>
                    <a:cubicBezTo>
                      <a:pt x="311" y="108"/>
                      <a:pt x="311" y="108"/>
                      <a:pt x="311" y="108"/>
                    </a:cubicBezTo>
                    <a:cubicBezTo>
                      <a:pt x="309" y="105"/>
                      <a:pt x="306" y="103"/>
                      <a:pt x="303" y="103"/>
                    </a:cubicBezTo>
                    <a:cubicBezTo>
                      <a:pt x="302" y="103"/>
                      <a:pt x="300" y="104"/>
                      <a:pt x="299" y="104"/>
                    </a:cubicBezTo>
                    <a:cubicBezTo>
                      <a:pt x="266" y="123"/>
                      <a:pt x="266" y="123"/>
                      <a:pt x="266" y="123"/>
                    </a:cubicBezTo>
                    <a:cubicBezTo>
                      <a:pt x="259" y="126"/>
                      <a:pt x="251" y="125"/>
                      <a:pt x="245" y="120"/>
                    </a:cubicBezTo>
                    <a:cubicBezTo>
                      <a:pt x="240" y="115"/>
                      <a:pt x="234" y="110"/>
                      <a:pt x="229" y="107"/>
                    </a:cubicBezTo>
                    <a:cubicBezTo>
                      <a:pt x="223" y="103"/>
                      <a:pt x="216" y="100"/>
                      <a:pt x="209" y="98"/>
                    </a:cubicBezTo>
                    <a:cubicBezTo>
                      <a:pt x="202" y="95"/>
                      <a:pt x="197" y="89"/>
                      <a:pt x="197" y="81"/>
                    </a:cubicBezTo>
                    <a:cubicBezTo>
                      <a:pt x="198" y="43"/>
                      <a:pt x="198" y="43"/>
                      <a:pt x="198" y="43"/>
                    </a:cubicBezTo>
                    <a:cubicBezTo>
                      <a:pt x="198" y="38"/>
                      <a:pt x="194" y="34"/>
                      <a:pt x="189" y="34"/>
                    </a:cubicBezTo>
                    <a:cubicBezTo>
                      <a:pt x="176" y="34"/>
                      <a:pt x="176" y="34"/>
                      <a:pt x="176" y="34"/>
                    </a:cubicBezTo>
                    <a:cubicBezTo>
                      <a:pt x="176" y="34"/>
                      <a:pt x="176" y="34"/>
                      <a:pt x="176" y="34"/>
                    </a:cubicBezTo>
                    <a:cubicBezTo>
                      <a:pt x="171" y="34"/>
                      <a:pt x="167" y="38"/>
                      <a:pt x="167" y="43"/>
                    </a:cubicBezTo>
                    <a:cubicBezTo>
                      <a:pt x="166" y="80"/>
                      <a:pt x="166" y="80"/>
                      <a:pt x="166" y="80"/>
                    </a:cubicBezTo>
                    <a:cubicBezTo>
                      <a:pt x="166" y="88"/>
                      <a:pt x="161" y="95"/>
                      <a:pt x="153" y="97"/>
                    </a:cubicBezTo>
                    <a:cubicBezTo>
                      <a:pt x="139" y="101"/>
                      <a:pt x="127" y="107"/>
                      <a:pt x="116" y="117"/>
                    </a:cubicBezTo>
                    <a:cubicBezTo>
                      <a:pt x="110" y="122"/>
                      <a:pt x="102" y="123"/>
                      <a:pt x="96" y="119"/>
                    </a:cubicBezTo>
                    <a:cubicBezTo>
                      <a:pt x="63" y="99"/>
                      <a:pt x="63" y="99"/>
                      <a:pt x="63" y="99"/>
                    </a:cubicBezTo>
                    <a:cubicBezTo>
                      <a:pt x="59" y="97"/>
                      <a:pt x="53" y="98"/>
                      <a:pt x="51" y="102"/>
                    </a:cubicBezTo>
                    <a:cubicBezTo>
                      <a:pt x="44" y="114"/>
                      <a:pt x="44" y="114"/>
                      <a:pt x="44" y="114"/>
                    </a:cubicBezTo>
                    <a:cubicBezTo>
                      <a:pt x="43" y="116"/>
                      <a:pt x="42" y="118"/>
                      <a:pt x="43" y="121"/>
                    </a:cubicBezTo>
                    <a:cubicBezTo>
                      <a:pt x="43" y="123"/>
                      <a:pt x="45" y="125"/>
                      <a:pt x="47" y="126"/>
                    </a:cubicBezTo>
                    <a:cubicBezTo>
                      <a:pt x="79" y="146"/>
                      <a:pt x="79" y="146"/>
                      <a:pt x="79" y="146"/>
                    </a:cubicBezTo>
                    <a:cubicBezTo>
                      <a:pt x="86" y="150"/>
                      <a:pt x="89" y="157"/>
                      <a:pt x="87" y="165"/>
                    </a:cubicBezTo>
                    <a:cubicBezTo>
                      <a:pt x="83" y="178"/>
                      <a:pt x="83" y="193"/>
                      <a:pt x="86" y="207"/>
                    </a:cubicBezTo>
                    <a:cubicBezTo>
                      <a:pt x="88" y="215"/>
                      <a:pt x="84" y="222"/>
                      <a:pt x="78" y="226"/>
                    </a:cubicBezTo>
                    <a:cubicBezTo>
                      <a:pt x="45" y="244"/>
                      <a:pt x="45" y="244"/>
                      <a:pt x="45" y="244"/>
                    </a:cubicBezTo>
                    <a:cubicBezTo>
                      <a:pt x="40" y="246"/>
                      <a:pt x="38" y="252"/>
                      <a:pt x="41" y="257"/>
                    </a:cubicBezTo>
                    <a:cubicBezTo>
                      <a:pt x="47" y="268"/>
                      <a:pt x="47" y="268"/>
                      <a:pt x="47" y="268"/>
                    </a:cubicBezTo>
                    <a:cubicBezTo>
                      <a:pt x="49" y="272"/>
                      <a:pt x="53" y="273"/>
                      <a:pt x="55" y="273"/>
                    </a:cubicBezTo>
                    <a:cubicBezTo>
                      <a:pt x="57" y="273"/>
                      <a:pt x="58" y="272"/>
                      <a:pt x="60" y="272"/>
                    </a:cubicBezTo>
                    <a:cubicBezTo>
                      <a:pt x="93" y="253"/>
                      <a:pt x="93" y="253"/>
                      <a:pt x="93" y="253"/>
                    </a:cubicBezTo>
                    <a:cubicBezTo>
                      <a:pt x="95" y="252"/>
                      <a:pt x="98" y="251"/>
                      <a:pt x="101" y="251"/>
                    </a:cubicBezTo>
                    <a:close/>
                    <a:moveTo>
                      <a:pt x="179" y="256"/>
                    </a:moveTo>
                    <a:cubicBezTo>
                      <a:pt x="173" y="256"/>
                      <a:pt x="167" y="255"/>
                      <a:pt x="161" y="254"/>
                    </a:cubicBezTo>
                    <a:cubicBezTo>
                      <a:pt x="143" y="249"/>
                      <a:pt x="128" y="237"/>
                      <a:pt x="120" y="221"/>
                    </a:cubicBezTo>
                    <a:cubicBezTo>
                      <a:pt x="111" y="205"/>
                      <a:pt x="108" y="187"/>
                      <a:pt x="113" y="169"/>
                    </a:cubicBezTo>
                    <a:cubicBezTo>
                      <a:pt x="122" y="140"/>
                      <a:pt x="149" y="120"/>
                      <a:pt x="179" y="120"/>
                    </a:cubicBezTo>
                    <a:cubicBezTo>
                      <a:pt x="185" y="120"/>
                      <a:pt x="192" y="121"/>
                      <a:pt x="198" y="122"/>
                    </a:cubicBezTo>
                    <a:cubicBezTo>
                      <a:pt x="215" y="127"/>
                      <a:pt x="230" y="139"/>
                      <a:pt x="239" y="155"/>
                    </a:cubicBezTo>
                    <a:cubicBezTo>
                      <a:pt x="248" y="171"/>
                      <a:pt x="250" y="189"/>
                      <a:pt x="245" y="207"/>
                    </a:cubicBezTo>
                    <a:cubicBezTo>
                      <a:pt x="237" y="236"/>
                      <a:pt x="210" y="256"/>
                      <a:pt x="179" y="256"/>
                    </a:cubicBezTo>
                    <a:close/>
                    <a:moveTo>
                      <a:pt x="179" y="154"/>
                    </a:moveTo>
                    <a:cubicBezTo>
                      <a:pt x="164" y="154"/>
                      <a:pt x="150" y="164"/>
                      <a:pt x="146" y="179"/>
                    </a:cubicBezTo>
                    <a:cubicBezTo>
                      <a:pt x="144" y="188"/>
                      <a:pt x="145" y="197"/>
                      <a:pt x="149" y="205"/>
                    </a:cubicBezTo>
                    <a:cubicBezTo>
                      <a:pt x="154" y="213"/>
                      <a:pt x="161" y="218"/>
                      <a:pt x="170" y="221"/>
                    </a:cubicBezTo>
                    <a:cubicBezTo>
                      <a:pt x="173" y="222"/>
                      <a:pt x="176" y="222"/>
                      <a:pt x="179" y="222"/>
                    </a:cubicBezTo>
                    <a:cubicBezTo>
                      <a:pt x="195" y="222"/>
                      <a:pt x="208" y="212"/>
                      <a:pt x="212" y="197"/>
                    </a:cubicBezTo>
                    <a:cubicBezTo>
                      <a:pt x="215" y="188"/>
                      <a:pt x="214" y="179"/>
                      <a:pt x="209" y="171"/>
                    </a:cubicBezTo>
                    <a:cubicBezTo>
                      <a:pt x="205" y="163"/>
                      <a:pt x="197" y="157"/>
                      <a:pt x="189" y="155"/>
                    </a:cubicBezTo>
                    <a:cubicBezTo>
                      <a:pt x="185" y="154"/>
                      <a:pt x="182" y="154"/>
                      <a:pt x="179" y="15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0" name="Freeform 38"/>
              <p:cNvSpPr>
                <a:spLocks noEditPoints="1"/>
              </p:cNvSpPr>
              <p:nvPr/>
            </p:nvSpPr>
            <p:spPr bwMode="auto">
              <a:xfrm>
                <a:off x="457695" y="345157"/>
                <a:ext cx="719573" cy="677672"/>
              </a:xfrm>
              <a:custGeom>
                <a:avLst/>
                <a:gdLst>
                  <a:gd name="T0" fmla="*/ 204 w 378"/>
                  <a:gd name="T1" fmla="*/ 331 h 356"/>
                  <a:gd name="T2" fmla="*/ 161 w 378"/>
                  <a:gd name="T3" fmla="*/ 304 h 356"/>
                  <a:gd name="T4" fmla="*/ 110 w 378"/>
                  <a:gd name="T5" fmla="*/ 343 h 356"/>
                  <a:gd name="T6" fmla="*/ 75 w 378"/>
                  <a:gd name="T7" fmla="*/ 328 h 356"/>
                  <a:gd name="T8" fmla="*/ 79 w 378"/>
                  <a:gd name="T9" fmla="*/ 246 h 356"/>
                  <a:gd name="T10" fmla="*/ 66 w 378"/>
                  <a:gd name="T11" fmla="*/ 216 h 356"/>
                  <a:gd name="T12" fmla="*/ 11 w 378"/>
                  <a:gd name="T13" fmla="*/ 198 h 356"/>
                  <a:gd name="T14" fmla="*/ 2 w 378"/>
                  <a:gd name="T15" fmla="*/ 154 h 356"/>
                  <a:gd name="T16" fmla="*/ 75 w 378"/>
                  <a:gd name="T17" fmla="*/ 117 h 356"/>
                  <a:gd name="T18" fmla="*/ 84 w 378"/>
                  <a:gd name="T19" fmla="*/ 67 h 356"/>
                  <a:gd name="T20" fmla="*/ 105 w 378"/>
                  <a:gd name="T21" fmla="*/ 10 h 356"/>
                  <a:gd name="T22" fmla="*/ 135 w 378"/>
                  <a:gd name="T23" fmla="*/ 0 h 356"/>
                  <a:gd name="T24" fmla="*/ 185 w 378"/>
                  <a:gd name="T25" fmla="*/ 49 h 356"/>
                  <a:gd name="T26" fmla="*/ 233 w 378"/>
                  <a:gd name="T27" fmla="*/ 31 h 356"/>
                  <a:gd name="T28" fmla="*/ 293 w 378"/>
                  <a:gd name="T29" fmla="*/ 21 h 356"/>
                  <a:gd name="T30" fmla="*/ 314 w 378"/>
                  <a:gd name="T31" fmla="*/ 89 h 356"/>
                  <a:gd name="T32" fmla="*/ 307 w 378"/>
                  <a:gd name="T33" fmla="*/ 124 h 356"/>
                  <a:gd name="T34" fmla="*/ 338 w 378"/>
                  <a:gd name="T35" fmla="*/ 142 h 356"/>
                  <a:gd name="T36" fmla="*/ 377 w 378"/>
                  <a:gd name="T37" fmla="*/ 190 h 356"/>
                  <a:gd name="T38" fmla="*/ 333 w 378"/>
                  <a:gd name="T39" fmla="*/ 242 h 356"/>
                  <a:gd name="T40" fmla="*/ 329 w 378"/>
                  <a:gd name="T41" fmla="*/ 241 h 356"/>
                  <a:gd name="T42" fmla="*/ 284 w 378"/>
                  <a:gd name="T43" fmla="*/ 266 h 356"/>
                  <a:gd name="T44" fmla="*/ 273 w 378"/>
                  <a:gd name="T45" fmla="*/ 347 h 356"/>
                  <a:gd name="T46" fmla="*/ 243 w 378"/>
                  <a:gd name="T47" fmla="*/ 356 h 356"/>
                  <a:gd name="T48" fmla="*/ 219 w 378"/>
                  <a:gd name="T49" fmla="*/ 282 h 356"/>
                  <a:gd name="T50" fmla="*/ 247 w 378"/>
                  <a:gd name="T51" fmla="*/ 321 h 356"/>
                  <a:gd name="T52" fmla="*/ 264 w 378"/>
                  <a:gd name="T53" fmla="*/ 303 h 356"/>
                  <a:gd name="T54" fmla="*/ 252 w 378"/>
                  <a:gd name="T55" fmla="*/ 249 h 356"/>
                  <a:gd name="T56" fmla="*/ 294 w 378"/>
                  <a:gd name="T57" fmla="*/ 204 h 356"/>
                  <a:gd name="T58" fmla="*/ 342 w 378"/>
                  <a:gd name="T59" fmla="*/ 199 h 356"/>
                  <a:gd name="T60" fmla="*/ 341 w 378"/>
                  <a:gd name="T61" fmla="*/ 180 h 356"/>
                  <a:gd name="T62" fmla="*/ 297 w 378"/>
                  <a:gd name="T63" fmla="*/ 173 h 356"/>
                  <a:gd name="T64" fmla="*/ 276 w 378"/>
                  <a:gd name="T65" fmla="*/ 139 h 356"/>
                  <a:gd name="T66" fmla="*/ 264 w 378"/>
                  <a:gd name="T67" fmla="*/ 100 h 356"/>
                  <a:gd name="T68" fmla="*/ 284 w 378"/>
                  <a:gd name="T69" fmla="*/ 56 h 356"/>
                  <a:gd name="T70" fmla="*/ 268 w 378"/>
                  <a:gd name="T71" fmla="*/ 47 h 356"/>
                  <a:gd name="T72" fmla="*/ 239 w 378"/>
                  <a:gd name="T73" fmla="*/ 82 h 356"/>
                  <a:gd name="T74" fmla="*/ 177 w 378"/>
                  <a:gd name="T75" fmla="*/ 84 h 356"/>
                  <a:gd name="T76" fmla="*/ 143 w 378"/>
                  <a:gd name="T77" fmla="*/ 40 h 356"/>
                  <a:gd name="T78" fmla="*/ 119 w 378"/>
                  <a:gd name="T79" fmla="*/ 41 h 356"/>
                  <a:gd name="T80" fmla="*/ 115 w 378"/>
                  <a:gd name="T81" fmla="*/ 53 h 356"/>
                  <a:gd name="T82" fmla="*/ 126 w 378"/>
                  <a:gd name="T83" fmla="*/ 107 h 356"/>
                  <a:gd name="T84" fmla="*/ 84 w 378"/>
                  <a:gd name="T85" fmla="*/ 152 h 356"/>
                  <a:gd name="T86" fmla="*/ 36 w 378"/>
                  <a:gd name="T87" fmla="*/ 157 h 356"/>
                  <a:gd name="T88" fmla="*/ 37 w 378"/>
                  <a:gd name="T89" fmla="*/ 177 h 356"/>
                  <a:gd name="T90" fmla="*/ 81 w 378"/>
                  <a:gd name="T91" fmla="*/ 184 h 356"/>
                  <a:gd name="T92" fmla="*/ 103 w 378"/>
                  <a:gd name="T93" fmla="*/ 218 h 356"/>
                  <a:gd name="T94" fmla="*/ 114 w 378"/>
                  <a:gd name="T95" fmla="*/ 256 h 356"/>
                  <a:gd name="T96" fmla="*/ 94 w 378"/>
                  <a:gd name="T97" fmla="*/ 300 h 356"/>
                  <a:gd name="T98" fmla="*/ 110 w 378"/>
                  <a:gd name="T99" fmla="*/ 309 h 356"/>
                  <a:gd name="T100" fmla="*/ 140 w 378"/>
                  <a:gd name="T101" fmla="*/ 275 h 356"/>
                  <a:gd name="T102" fmla="*/ 202 w 378"/>
                  <a:gd name="T103" fmla="*/ 272 h 356"/>
                  <a:gd name="T104" fmla="*/ 189 w 378"/>
                  <a:gd name="T105" fmla="*/ 246 h 356"/>
                  <a:gd name="T106" fmla="*/ 121 w 378"/>
                  <a:gd name="T107" fmla="*/ 172 h 356"/>
                  <a:gd name="T108" fmla="*/ 189 w 378"/>
                  <a:gd name="T109" fmla="*/ 110 h 356"/>
                  <a:gd name="T110" fmla="*/ 257 w 378"/>
                  <a:gd name="T111" fmla="*/ 184 h 356"/>
                  <a:gd name="T112" fmla="*/ 189 w 378"/>
                  <a:gd name="T113" fmla="*/ 246 h 356"/>
                  <a:gd name="T114" fmla="*/ 167 w 378"/>
                  <a:gd name="T115" fmla="*/ 152 h 356"/>
                  <a:gd name="T116" fmla="*/ 163 w 378"/>
                  <a:gd name="T117" fmla="*/ 200 h 356"/>
                  <a:gd name="T118" fmla="*/ 211 w 378"/>
                  <a:gd name="T119" fmla="*/ 204 h 356"/>
                  <a:gd name="T120" fmla="*/ 215 w 378"/>
                  <a:gd name="T121" fmla="*/ 1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8" h="356">
                    <a:moveTo>
                      <a:pt x="243" y="356"/>
                    </a:moveTo>
                    <a:cubicBezTo>
                      <a:pt x="227" y="356"/>
                      <a:pt x="211" y="346"/>
                      <a:pt x="204" y="331"/>
                    </a:cubicBezTo>
                    <a:cubicBezTo>
                      <a:pt x="193" y="307"/>
                      <a:pt x="193" y="307"/>
                      <a:pt x="193" y="307"/>
                    </a:cubicBezTo>
                    <a:cubicBezTo>
                      <a:pt x="182" y="308"/>
                      <a:pt x="171" y="307"/>
                      <a:pt x="161" y="304"/>
                    </a:cubicBezTo>
                    <a:cubicBezTo>
                      <a:pt x="146" y="325"/>
                      <a:pt x="146" y="325"/>
                      <a:pt x="146" y="325"/>
                    </a:cubicBezTo>
                    <a:cubicBezTo>
                      <a:pt x="138" y="336"/>
                      <a:pt x="124" y="343"/>
                      <a:pt x="110" y="343"/>
                    </a:cubicBezTo>
                    <a:cubicBezTo>
                      <a:pt x="101" y="343"/>
                      <a:pt x="93" y="340"/>
                      <a:pt x="85" y="335"/>
                    </a:cubicBezTo>
                    <a:cubicBezTo>
                      <a:pt x="75" y="328"/>
                      <a:pt x="75" y="328"/>
                      <a:pt x="75" y="328"/>
                    </a:cubicBezTo>
                    <a:cubicBezTo>
                      <a:pt x="55" y="314"/>
                      <a:pt x="51" y="287"/>
                      <a:pt x="64" y="267"/>
                    </a:cubicBezTo>
                    <a:cubicBezTo>
                      <a:pt x="79" y="246"/>
                      <a:pt x="79" y="246"/>
                      <a:pt x="79" y="246"/>
                    </a:cubicBezTo>
                    <a:cubicBezTo>
                      <a:pt x="76" y="242"/>
                      <a:pt x="74" y="237"/>
                      <a:pt x="72" y="232"/>
                    </a:cubicBezTo>
                    <a:cubicBezTo>
                      <a:pt x="69" y="227"/>
                      <a:pt x="67" y="222"/>
                      <a:pt x="66" y="216"/>
                    </a:cubicBezTo>
                    <a:cubicBezTo>
                      <a:pt x="40" y="214"/>
                      <a:pt x="40" y="214"/>
                      <a:pt x="40" y="214"/>
                    </a:cubicBezTo>
                    <a:cubicBezTo>
                      <a:pt x="29" y="213"/>
                      <a:pt x="18" y="207"/>
                      <a:pt x="11" y="198"/>
                    </a:cubicBezTo>
                    <a:cubicBezTo>
                      <a:pt x="3" y="189"/>
                      <a:pt x="0" y="178"/>
                      <a:pt x="1" y="167"/>
                    </a:cubicBezTo>
                    <a:cubicBezTo>
                      <a:pt x="2" y="154"/>
                      <a:pt x="2" y="154"/>
                      <a:pt x="2" y="154"/>
                    </a:cubicBezTo>
                    <a:cubicBezTo>
                      <a:pt x="5" y="130"/>
                      <a:pt x="25" y="112"/>
                      <a:pt x="50" y="115"/>
                    </a:cubicBezTo>
                    <a:cubicBezTo>
                      <a:pt x="75" y="117"/>
                      <a:pt x="75" y="117"/>
                      <a:pt x="75" y="117"/>
                    </a:cubicBezTo>
                    <a:cubicBezTo>
                      <a:pt x="81" y="107"/>
                      <a:pt x="87" y="98"/>
                      <a:pt x="94" y="90"/>
                    </a:cubicBezTo>
                    <a:cubicBezTo>
                      <a:pt x="84" y="67"/>
                      <a:pt x="84" y="67"/>
                      <a:pt x="84" y="67"/>
                    </a:cubicBezTo>
                    <a:cubicBezTo>
                      <a:pt x="79" y="56"/>
                      <a:pt x="78" y="45"/>
                      <a:pt x="82" y="34"/>
                    </a:cubicBezTo>
                    <a:cubicBezTo>
                      <a:pt x="86" y="23"/>
                      <a:pt x="94" y="14"/>
                      <a:pt x="105" y="10"/>
                    </a:cubicBezTo>
                    <a:cubicBezTo>
                      <a:pt x="117" y="4"/>
                      <a:pt x="117" y="4"/>
                      <a:pt x="117" y="4"/>
                    </a:cubicBezTo>
                    <a:cubicBezTo>
                      <a:pt x="123" y="2"/>
                      <a:pt x="129" y="0"/>
                      <a:pt x="135" y="0"/>
                    </a:cubicBezTo>
                    <a:cubicBezTo>
                      <a:pt x="152" y="0"/>
                      <a:pt x="167" y="10"/>
                      <a:pt x="174" y="26"/>
                    </a:cubicBezTo>
                    <a:cubicBezTo>
                      <a:pt x="185" y="49"/>
                      <a:pt x="185" y="49"/>
                      <a:pt x="185" y="49"/>
                    </a:cubicBezTo>
                    <a:cubicBezTo>
                      <a:pt x="196" y="49"/>
                      <a:pt x="207" y="50"/>
                      <a:pt x="218" y="52"/>
                    </a:cubicBezTo>
                    <a:cubicBezTo>
                      <a:pt x="233" y="31"/>
                      <a:pt x="233" y="31"/>
                      <a:pt x="233" y="31"/>
                    </a:cubicBezTo>
                    <a:cubicBezTo>
                      <a:pt x="241" y="20"/>
                      <a:pt x="254" y="13"/>
                      <a:pt x="268" y="13"/>
                    </a:cubicBezTo>
                    <a:cubicBezTo>
                      <a:pt x="277" y="13"/>
                      <a:pt x="286" y="16"/>
                      <a:pt x="293" y="21"/>
                    </a:cubicBezTo>
                    <a:cubicBezTo>
                      <a:pt x="304" y="29"/>
                      <a:pt x="304" y="29"/>
                      <a:pt x="304" y="29"/>
                    </a:cubicBezTo>
                    <a:cubicBezTo>
                      <a:pt x="323" y="42"/>
                      <a:pt x="328" y="69"/>
                      <a:pt x="314" y="89"/>
                    </a:cubicBezTo>
                    <a:cubicBezTo>
                      <a:pt x="299" y="110"/>
                      <a:pt x="299" y="110"/>
                      <a:pt x="299" y="110"/>
                    </a:cubicBezTo>
                    <a:cubicBezTo>
                      <a:pt x="302" y="115"/>
                      <a:pt x="304" y="119"/>
                      <a:pt x="307" y="124"/>
                    </a:cubicBezTo>
                    <a:cubicBezTo>
                      <a:pt x="309" y="129"/>
                      <a:pt x="311" y="135"/>
                      <a:pt x="313" y="140"/>
                    </a:cubicBezTo>
                    <a:cubicBezTo>
                      <a:pt x="338" y="142"/>
                      <a:pt x="338" y="142"/>
                      <a:pt x="338" y="142"/>
                    </a:cubicBezTo>
                    <a:cubicBezTo>
                      <a:pt x="350" y="143"/>
                      <a:pt x="360" y="149"/>
                      <a:pt x="367" y="158"/>
                    </a:cubicBezTo>
                    <a:cubicBezTo>
                      <a:pt x="375" y="167"/>
                      <a:pt x="378" y="178"/>
                      <a:pt x="377" y="190"/>
                    </a:cubicBezTo>
                    <a:cubicBezTo>
                      <a:pt x="376" y="203"/>
                      <a:pt x="376" y="203"/>
                      <a:pt x="376" y="203"/>
                    </a:cubicBezTo>
                    <a:cubicBezTo>
                      <a:pt x="374" y="225"/>
                      <a:pt x="355" y="242"/>
                      <a:pt x="333" y="242"/>
                    </a:cubicBezTo>
                    <a:cubicBezTo>
                      <a:pt x="333" y="242"/>
                      <a:pt x="333" y="242"/>
                      <a:pt x="333" y="242"/>
                    </a:cubicBezTo>
                    <a:cubicBezTo>
                      <a:pt x="332" y="242"/>
                      <a:pt x="330" y="242"/>
                      <a:pt x="329" y="241"/>
                    </a:cubicBezTo>
                    <a:cubicBezTo>
                      <a:pt x="303" y="239"/>
                      <a:pt x="303" y="239"/>
                      <a:pt x="303" y="239"/>
                    </a:cubicBezTo>
                    <a:cubicBezTo>
                      <a:pt x="298" y="249"/>
                      <a:pt x="291" y="258"/>
                      <a:pt x="284" y="266"/>
                    </a:cubicBezTo>
                    <a:cubicBezTo>
                      <a:pt x="295" y="289"/>
                      <a:pt x="295" y="289"/>
                      <a:pt x="295" y="289"/>
                    </a:cubicBezTo>
                    <a:cubicBezTo>
                      <a:pt x="305" y="311"/>
                      <a:pt x="295" y="337"/>
                      <a:pt x="273" y="347"/>
                    </a:cubicBezTo>
                    <a:cubicBezTo>
                      <a:pt x="261" y="352"/>
                      <a:pt x="261" y="352"/>
                      <a:pt x="261" y="352"/>
                    </a:cubicBezTo>
                    <a:cubicBezTo>
                      <a:pt x="256" y="355"/>
                      <a:pt x="250" y="356"/>
                      <a:pt x="243" y="356"/>
                    </a:cubicBezTo>
                    <a:close/>
                    <a:moveTo>
                      <a:pt x="204" y="272"/>
                    </a:moveTo>
                    <a:cubicBezTo>
                      <a:pt x="211" y="272"/>
                      <a:pt x="217" y="276"/>
                      <a:pt x="219" y="282"/>
                    </a:cubicBezTo>
                    <a:cubicBezTo>
                      <a:pt x="235" y="317"/>
                      <a:pt x="235" y="317"/>
                      <a:pt x="235" y="317"/>
                    </a:cubicBezTo>
                    <a:cubicBezTo>
                      <a:pt x="237" y="321"/>
                      <a:pt x="243" y="323"/>
                      <a:pt x="247" y="321"/>
                    </a:cubicBezTo>
                    <a:cubicBezTo>
                      <a:pt x="259" y="316"/>
                      <a:pt x="259" y="316"/>
                      <a:pt x="259" y="316"/>
                    </a:cubicBezTo>
                    <a:cubicBezTo>
                      <a:pt x="264" y="314"/>
                      <a:pt x="266" y="308"/>
                      <a:pt x="264" y="303"/>
                    </a:cubicBezTo>
                    <a:cubicBezTo>
                      <a:pt x="248" y="269"/>
                      <a:pt x="248" y="269"/>
                      <a:pt x="248" y="269"/>
                    </a:cubicBezTo>
                    <a:cubicBezTo>
                      <a:pt x="245" y="262"/>
                      <a:pt x="247" y="254"/>
                      <a:pt x="252" y="249"/>
                    </a:cubicBezTo>
                    <a:cubicBezTo>
                      <a:pt x="263" y="240"/>
                      <a:pt x="271" y="228"/>
                      <a:pt x="277" y="214"/>
                    </a:cubicBezTo>
                    <a:cubicBezTo>
                      <a:pt x="280" y="208"/>
                      <a:pt x="287" y="203"/>
                      <a:pt x="294" y="204"/>
                    </a:cubicBezTo>
                    <a:cubicBezTo>
                      <a:pt x="332" y="208"/>
                      <a:pt x="332" y="208"/>
                      <a:pt x="332" y="208"/>
                    </a:cubicBezTo>
                    <a:cubicBezTo>
                      <a:pt x="337" y="208"/>
                      <a:pt x="342" y="204"/>
                      <a:pt x="342" y="199"/>
                    </a:cubicBezTo>
                    <a:cubicBezTo>
                      <a:pt x="343" y="186"/>
                      <a:pt x="343" y="186"/>
                      <a:pt x="343" y="186"/>
                    </a:cubicBezTo>
                    <a:cubicBezTo>
                      <a:pt x="343" y="184"/>
                      <a:pt x="343" y="181"/>
                      <a:pt x="341" y="180"/>
                    </a:cubicBezTo>
                    <a:cubicBezTo>
                      <a:pt x="340" y="178"/>
                      <a:pt x="337" y="176"/>
                      <a:pt x="335" y="176"/>
                    </a:cubicBezTo>
                    <a:cubicBezTo>
                      <a:pt x="297" y="173"/>
                      <a:pt x="297" y="173"/>
                      <a:pt x="297" y="173"/>
                    </a:cubicBezTo>
                    <a:cubicBezTo>
                      <a:pt x="290" y="172"/>
                      <a:pt x="284" y="166"/>
                      <a:pt x="282" y="159"/>
                    </a:cubicBezTo>
                    <a:cubicBezTo>
                      <a:pt x="281" y="152"/>
                      <a:pt x="279" y="145"/>
                      <a:pt x="276" y="139"/>
                    </a:cubicBezTo>
                    <a:cubicBezTo>
                      <a:pt x="273" y="132"/>
                      <a:pt x="269" y="126"/>
                      <a:pt x="265" y="120"/>
                    </a:cubicBezTo>
                    <a:cubicBezTo>
                      <a:pt x="260" y="114"/>
                      <a:pt x="260" y="106"/>
                      <a:pt x="264" y="100"/>
                    </a:cubicBezTo>
                    <a:cubicBezTo>
                      <a:pt x="286" y="69"/>
                      <a:pt x="286" y="69"/>
                      <a:pt x="286" y="69"/>
                    </a:cubicBezTo>
                    <a:cubicBezTo>
                      <a:pt x="289" y="65"/>
                      <a:pt x="288" y="59"/>
                      <a:pt x="284" y="56"/>
                    </a:cubicBezTo>
                    <a:cubicBezTo>
                      <a:pt x="273" y="49"/>
                      <a:pt x="273" y="49"/>
                      <a:pt x="273" y="49"/>
                    </a:cubicBezTo>
                    <a:cubicBezTo>
                      <a:pt x="271" y="47"/>
                      <a:pt x="269" y="47"/>
                      <a:pt x="268" y="47"/>
                    </a:cubicBezTo>
                    <a:cubicBezTo>
                      <a:pt x="265" y="47"/>
                      <a:pt x="262" y="48"/>
                      <a:pt x="260" y="51"/>
                    </a:cubicBezTo>
                    <a:cubicBezTo>
                      <a:pt x="239" y="82"/>
                      <a:pt x="239" y="82"/>
                      <a:pt x="239" y="82"/>
                    </a:cubicBezTo>
                    <a:cubicBezTo>
                      <a:pt x="234" y="88"/>
                      <a:pt x="226" y="90"/>
                      <a:pt x="219" y="88"/>
                    </a:cubicBezTo>
                    <a:cubicBezTo>
                      <a:pt x="205" y="83"/>
                      <a:pt x="191" y="82"/>
                      <a:pt x="177" y="84"/>
                    </a:cubicBezTo>
                    <a:cubicBezTo>
                      <a:pt x="169" y="85"/>
                      <a:pt x="162" y="81"/>
                      <a:pt x="159" y="74"/>
                    </a:cubicBezTo>
                    <a:cubicBezTo>
                      <a:pt x="143" y="40"/>
                      <a:pt x="143" y="40"/>
                      <a:pt x="143" y="40"/>
                    </a:cubicBezTo>
                    <a:cubicBezTo>
                      <a:pt x="141" y="35"/>
                      <a:pt x="136" y="33"/>
                      <a:pt x="131" y="35"/>
                    </a:cubicBezTo>
                    <a:cubicBezTo>
                      <a:pt x="119" y="41"/>
                      <a:pt x="119" y="41"/>
                      <a:pt x="119" y="41"/>
                    </a:cubicBezTo>
                    <a:cubicBezTo>
                      <a:pt x="117" y="42"/>
                      <a:pt x="115" y="43"/>
                      <a:pt x="114" y="46"/>
                    </a:cubicBezTo>
                    <a:cubicBezTo>
                      <a:pt x="113" y="48"/>
                      <a:pt x="114" y="51"/>
                      <a:pt x="115" y="53"/>
                    </a:cubicBezTo>
                    <a:cubicBezTo>
                      <a:pt x="130" y="87"/>
                      <a:pt x="130" y="87"/>
                      <a:pt x="130" y="87"/>
                    </a:cubicBezTo>
                    <a:cubicBezTo>
                      <a:pt x="133" y="94"/>
                      <a:pt x="132" y="102"/>
                      <a:pt x="126" y="107"/>
                    </a:cubicBezTo>
                    <a:cubicBezTo>
                      <a:pt x="115" y="116"/>
                      <a:pt x="107" y="128"/>
                      <a:pt x="101" y="142"/>
                    </a:cubicBezTo>
                    <a:cubicBezTo>
                      <a:pt x="98" y="149"/>
                      <a:pt x="91" y="153"/>
                      <a:pt x="84" y="152"/>
                    </a:cubicBezTo>
                    <a:cubicBezTo>
                      <a:pt x="46" y="149"/>
                      <a:pt x="46" y="149"/>
                      <a:pt x="46" y="149"/>
                    </a:cubicBezTo>
                    <a:cubicBezTo>
                      <a:pt x="42" y="148"/>
                      <a:pt x="37" y="152"/>
                      <a:pt x="36" y="157"/>
                    </a:cubicBezTo>
                    <a:cubicBezTo>
                      <a:pt x="35" y="170"/>
                      <a:pt x="35" y="170"/>
                      <a:pt x="35" y="170"/>
                    </a:cubicBezTo>
                    <a:cubicBezTo>
                      <a:pt x="35" y="172"/>
                      <a:pt x="36" y="175"/>
                      <a:pt x="37" y="177"/>
                    </a:cubicBezTo>
                    <a:cubicBezTo>
                      <a:pt x="39" y="179"/>
                      <a:pt x="41" y="180"/>
                      <a:pt x="43" y="180"/>
                    </a:cubicBezTo>
                    <a:cubicBezTo>
                      <a:pt x="81" y="184"/>
                      <a:pt x="81" y="184"/>
                      <a:pt x="81" y="184"/>
                    </a:cubicBezTo>
                    <a:cubicBezTo>
                      <a:pt x="88" y="184"/>
                      <a:pt x="94" y="190"/>
                      <a:pt x="96" y="197"/>
                    </a:cubicBezTo>
                    <a:cubicBezTo>
                      <a:pt x="97" y="204"/>
                      <a:pt x="100" y="211"/>
                      <a:pt x="103" y="218"/>
                    </a:cubicBezTo>
                    <a:cubicBezTo>
                      <a:pt x="106" y="224"/>
                      <a:pt x="109" y="230"/>
                      <a:pt x="114" y="236"/>
                    </a:cubicBezTo>
                    <a:cubicBezTo>
                      <a:pt x="118" y="242"/>
                      <a:pt x="118" y="250"/>
                      <a:pt x="114" y="256"/>
                    </a:cubicBezTo>
                    <a:cubicBezTo>
                      <a:pt x="92" y="287"/>
                      <a:pt x="92" y="287"/>
                      <a:pt x="92" y="287"/>
                    </a:cubicBezTo>
                    <a:cubicBezTo>
                      <a:pt x="89" y="291"/>
                      <a:pt x="90" y="297"/>
                      <a:pt x="94" y="300"/>
                    </a:cubicBezTo>
                    <a:cubicBezTo>
                      <a:pt x="105" y="307"/>
                      <a:pt x="105" y="307"/>
                      <a:pt x="105" y="307"/>
                    </a:cubicBezTo>
                    <a:cubicBezTo>
                      <a:pt x="107" y="309"/>
                      <a:pt x="109" y="309"/>
                      <a:pt x="110" y="309"/>
                    </a:cubicBezTo>
                    <a:cubicBezTo>
                      <a:pt x="113" y="309"/>
                      <a:pt x="116" y="308"/>
                      <a:pt x="118" y="305"/>
                    </a:cubicBezTo>
                    <a:cubicBezTo>
                      <a:pt x="140" y="275"/>
                      <a:pt x="140" y="275"/>
                      <a:pt x="140" y="275"/>
                    </a:cubicBezTo>
                    <a:cubicBezTo>
                      <a:pt x="144" y="268"/>
                      <a:pt x="152" y="266"/>
                      <a:pt x="159" y="268"/>
                    </a:cubicBezTo>
                    <a:cubicBezTo>
                      <a:pt x="173" y="273"/>
                      <a:pt x="188" y="274"/>
                      <a:pt x="202" y="272"/>
                    </a:cubicBezTo>
                    <a:cubicBezTo>
                      <a:pt x="202" y="272"/>
                      <a:pt x="203" y="272"/>
                      <a:pt x="204" y="272"/>
                    </a:cubicBezTo>
                    <a:close/>
                    <a:moveTo>
                      <a:pt x="189" y="246"/>
                    </a:moveTo>
                    <a:cubicBezTo>
                      <a:pt x="169" y="246"/>
                      <a:pt x="150" y="238"/>
                      <a:pt x="137" y="222"/>
                    </a:cubicBezTo>
                    <a:cubicBezTo>
                      <a:pt x="125" y="208"/>
                      <a:pt x="119" y="190"/>
                      <a:pt x="121" y="172"/>
                    </a:cubicBezTo>
                    <a:cubicBezTo>
                      <a:pt x="123" y="154"/>
                      <a:pt x="131" y="137"/>
                      <a:pt x="145" y="126"/>
                    </a:cubicBezTo>
                    <a:cubicBezTo>
                      <a:pt x="158" y="115"/>
                      <a:pt x="173" y="110"/>
                      <a:pt x="189" y="110"/>
                    </a:cubicBezTo>
                    <a:cubicBezTo>
                      <a:pt x="209" y="110"/>
                      <a:pt x="228" y="119"/>
                      <a:pt x="242" y="134"/>
                    </a:cubicBezTo>
                    <a:cubicBezTo>
                      <a:pt x="253" y="148"/>
                      <a:pt x="259" y="166"/>
                      <a:pt x="257" y="184"/>
                    </a:cubicBezTo>
                    <a:cubicBezTo>
                      <a:pt x="256" y="202"/>
                      <a:pt x="247" y="219"/>
                      <a:pt x="233" y="230"/>
                    </a:cubicBezTo>
                    <a:cubicBezTo>
                      <a:pt x="221" y="241"/>
                      <a:pt x="205" y="246"/>
                      <a:pt x="189" y="246"/>
                    </a:cubicBezTo>
                    <a:close/>
                    <a:moveTo>
                      <a:pt x="189" y="144"/>
                    </a:moveTo>
                    <a:cubicBezTo>
                      <a:pt x="181" y="144"/>
                      <a:pt x="173" y="147"/>
                      <a:pt x="167" y="152"/>
                    </a:cubicBezTo>
                    <a:cubicBezTo>
                      <a:pt x="160" y="158"/>
                      <a:pt x="156" y="166"/>
                      <a:pt x="155" y="175"/>
                    </a:cubicBezTo>
                    <a:cubicBezTo>
                      <a:pt x="154" y="184"/>
                      <a:pt x="157" y="193"/>
                      <a:pt x="163" y="200"/>
                    </a:cubicBezTo>
                    <a:cubicBezTo>
                      <a:pt x="169" y="208"/>
                      <a:pt x="179" y="212"/>
                      <a:pt x="189" y="212"/>
                    </a:cubicBezTo>
                    <a:cubicBezTo>
                      <a:pt x="197" y="212"/>
                      <a:pt x="205" y="210"/>
                      <a:pt x="211" y="204"/>
                    </a:cubicBezTo>
                    <a:cubicBezTo>
                      <a:pt x="218" y="198"/>
                      <a:pt x="223" y="190"/>
                      <a:pt x="223" y="181"/>
                    </a:cubicBezTo>
                    <a:cubicBezTo>
                      <a:pt x="224" y="172"/>
                      <a:pt x="221" y="163"/>
                      <a:pt x="215" y="156"/>
                    </a:cubicBezTo>
                    <a:cubicBezTo>
                      <a:pt x="209" y="148"/>
                      <a:pt x="199" y="144"/>
                      <a:pt x="189" y="14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1" name="Freeform 39"/>
              <p:cNvSpPr>
                <a:spLocks noEditPoints="1"/>
              </p:cNvSpPr>
              <p:nvPr/>
            </p:nvSpPr>
            <p:spPr bwMode="auto">
              <a:xfrm>
                <a:off x="2290873" y="2345134"/>
                <a:ext cx="574530" cy="550357"/>
              </a:xfrm>
              <a:custGeom>
                <a:avLst/>
                <a:gdLst>
                  <a:gd name="T0" fmla="*/ 103 w 302"/>
                  <a:gd name="T1" fmla="*/ 286 h 289"/>
                  <a:gd name="T2" fmla="*/ 72 w 302"/>
                  <a:gd name="T3" fmla="*/ 235 h 289"/>
                  <a:gd name="T4" fmla="*/ 64 w 302"/>
                  <a:gd name="T5" fmla="*/ 202 h 289"/>
                  <a:gd name="T6" fmla="*/ 40 w 302"/>
                  <a:gd name="T7" fmla="*/ 206 h 289"/>
                  <a:gd name="T8" fmla="*/ 2 w 302"/>
                  <a:gd name="T9" fmla="*/ 165 h 289"/>
                  <a:gd name="T10" fmla="*/ 32 w 302"/>
                  <a:gd name="T11" fmla="*/ 122 h 289"/>
                  <a:gd name="T12" fmla="*/ 57 w 302"/>
                  <a:gd name="T13" fmla="*/ 99 h 289"/>
                  <a:gd name="T14" fmla="*/ 50 w 302"/>
                  <a:gd name="T15" fmla="*/ 33 h 289"/>
                  <a:gd name="T16" fmla="*/ 82 w 302"/>
                  <a:gd name="T17" fmla="*/ 18 h 289"/>
                  <a:gd name="T18" fmla="*/ 122 w 302"/>
                  <a:gd name="T19" fmla="*/ 44 h 289"/>
                  <a:gd name="T20" fmla="*/ 143 w 302"/>
                  <a:gd name="T21" fmla="*/ 41 h 289"/>
                  <a:gd name="T22" fmla="*/ 184 w 302"/>
                  <a:gd name="T23" fmla="*/ 0 h 289"/>
                  <a:gd name="T24" fmla="*/ 206 w 302"/>
                  <a:gd name="T25" fmla="*/ 6 h 289"/>
                  <a:gd name="T26" fmla="*/ 229 w 302"/>
                  <a:gd name="T27" fmla="*/ 53 h 289"/>
                  <a:gd name="T28" fmla="*/ 236 w 302"/>
                  <a:gd name="T29" fmla="*/ 86 h 289"/>
                  <a:gd name="T30" fmla="*/ 260 w 302"/>
                  <a:gd name="T31" fmla="*/ 83 h 289"/>
                  <a:gd name="T32" fmla="*/ 298 w 302"/>
                  <a:gd name="T33" fmla="*/ 124 h 289"/>
                  <a:gd name="T34" fmla="*/ 251 w 302"/>
                  <a:gd name="T35" fmla="*/ 170 h 289"/>
                  <a:gd name="T36" fmla="*/ 255 w 302"/>
                  <a:gd name="T37" fmla="*/ 203 h 289"/>
                  <a:gd name="T38" fmla="*/ 250 w 302"/>
                  <a:gd name="T39" fmla="*/ 256 h 289"/>
                  <a:gd name="T40" fmla="*/ 218 w 302"/>
                  <a:gd name="T41" fmla="*/ 271 h 289"/>
                  <a:gd name="T42" fmla="*/ 178 w 302"/>
                  <a:gd name="T43" fmla="*/ 244 h 289"/>
                  <a:gd name="T44" fmla="*/ 157 w 302"/>
                  <a:gd name="T45" fmla="*/ 248 h 289"/>
                  <a:gd name="T46" fmla="*/ 116 w 302"/>
                  <a:gd name="T47" fmla="*/ 289 h 289"/>
                  <a:gd name="T48" fmla="*/ 88 w 302"/>
                  <a:gd name="T49" fmla="*/ 176 h 289"/>
                  <a:gd name="T50" fmla="*/ 114 w 302"/>
                  <a:gd name="T51" fmla="*/ 219 h 289"/>
                  <a:gd name="T52" fmla="*/ 106 w 302"/>
                  <a:gd name="T53" fmla="*/ 251 h 289"/>
                  <a:gd name="T54" fmla="*/ 119 w 302"/>
                  <a:gd name="T55" fmla="*/ 252 h 289"/>
                  <a:gd name="T56" fmla="*/ 146 w 302"/>
                  <a:gd name="T57" fmla="*/ 214 h 289"/>
                  <a:gd name="T58" fmla="*/ 177 w 302"/>
                  <a:gd name="T59" fmla="*/ 208 h 289"/>
                  <a:gd name="T60" fmla="*/ 216 w 302"/>
                  <a:gd name="T61" fmla="*/ 236 h 289"/>
                  <a:gd name="T62" fmla="*/ 220 w 302"/>
                  <a:gd name="T63" fmla="*/ 236 h 289"/>
                  <a:gd name="T64" fmla="*/ 229 w 302"/>
                  <a:gd name="T65" fmla="*/ 227 h 289"/>
                  <a:gd name="T66" fmla="*/ 210 w 302"/>
                  <a:gd name="T67" fmla="*/ 202 h 289"/>
                  <a:gd name="T68" fmla="*/ 219 w 302"/>
                  <a:gd name="T69" fmla="*/ 153 h 289"/>
                  <a:gd name="T70" fmla="*/ 262 w 302"/>
                  <a:gd name="T71" fmla="*/ 133 h 289"/>
                  <a:gd name="T72" fmla="*/ 263 w 302"/>
                  <a:gd name="T73" fmla="*/ 119 h 289"/>
                  <a:gd name="T74" fmla="*/ 231 w 302"/>
                  <a:gd name="T75" fmla="*/ 122 h 289"/>
                  <a:gd name="T76" fmla="*/ 192 w 302"/>
                  <a:gd name="T77" fmla="*/ 89 h 289"/>
                  <a:gd name="T78" fmla="*/ 197 w 302"/>
                  <a:gd name="T79" fmla="*/ 42 h 289"/>
                  <a:gd name="T80" fmla="*/ 195 w 302"/>
                  <a:gd name="T81" fmla="*/ 38 h 289"/>
                  <a:gd name="T82" fmla="*/ 181 w 302"/>
                  <a:gd name="T83" fmla="*/ 36 h 289"/>
                  <a:gd name="T84" fmla="*/ 154 w 302"/>
                  <a:gd name="T85" fmla="*/ 75 h 289"/>
                  <a:gd name="T86" fmla="*/ 123 w 302"/>
                  <a:gd name="T87" fmla="*/ 80 h 289"/>
                  <a:gd name="T88" fmla="*/ 85 w 302"/>
                  <a:gd name="T89" fmla="*/ 53 h 289"/>
                  <a:gd name="T90" fmla="*/ 80 w 302"/>
                  <a:gd name="T91" fmla="*/ 52 h 289"/>
                  <a:gd name="T92" fmla="*/ 72 w 302"/>
                  <a:gd name="T93" fmla="*/ 63 h 289"/>
                  <a:gd name="T94" fmla="*/ 92 w 302"/>
                  <a:gd name="T95" fmla="*/ 106 h 289"/>
                  <a:gd name="T96" fmla="*/ 67 w 302"/>
                  <a:gd name="T97" fmla="*/ 150 h 289"/>
                  <a:gd name="T98" fmla="*/ 36 w 302"/>
                  <a:gd name="T99" fmla="*/ 157 h 289"/>
                  <a:gd name="T100" fmla="*/ 37 w 302"/>
                  <a:gd name="T101" fmla="*/ 169 h 289"/>
                  <a:gd name="T102" fmla="*/ 70 w 302"/>
                  <a:gd name="T103" fmla="*/ 16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 h="289">
                    <a:moveTo>
                      <a:pt x="116" y="289"/>
                    </a:moveTo>
                    <a:cubicBezTo>
                      <a:pt x="112" y="289"/>
                      <a:pt x="108" y="288"/>
                      <a:pt x="103" y="286"/>
                    </a:cubicBezTo>
                    <a:cubicBezTo>
                      <a:pt x="94" y="283"/>
                      <a:pt x="94" y="283"/>
                      <a:pt x="94" y="283"/>
                    </a:cubicBezTo>
                    <a:cubicBezTo>
                      <a:pt x="75" y="276"/>
                      <a:pt x="65" y="254"/>
                      <a:pt x="72" y="235"/>
                    </a:cubicBezTo>
                    <a:cubicBezTo>
                      <a:pt x="78" y="218"/>
                      <a:pt x="78" y="218"/>
                      <a:pt x="78" y="218"/>
                    </a:cubicBezTo>
                    <a:cubicBezTo>
                      <a:pt x="73" y="214"/>
                      <a:pt x="68" y="208"/>
                      <a:pt x="64" y="202"/>
                    </a:cubicBezTo>
                    <a:cubicBezTo>
                      <a:pt x="47" y="205"/>
                      <a:pt x="47" y="205"/>
                      <a:pt x="47" y="205"/>
                    </a:cubicBezTo>
                    <a:cubicBezTo>
                      <a:pt x="45" y="206"/>
                      <a:pt x="43" y="206"/>
                      <a:pt x="40" y="206"/>
                    </a:cubicBezTo>
                    <a:cubicBezTo>
                      <a:pt x="22" y="206"/>
                      <a:pt x="7" y="193"/>
                      <a:pt x="4" y="175"/>
                    </a:cubicBezTo>
                    <a:cubicBezTo>
                      <a:pt x="2" y="165"/>
                      <a:pt x="2" y="165"/>
                      <a:pt x="2" y="165"/>
                    </a:cubicBezTo>
                    <a:cubicBezTo>
                      <a:pt x="0" y="155"/>
                      <a:pt x="3" y="145"/>
                      <a:pt x="8" y="137"/>
                    </a:cubicBezTo>
                    <a:cubicBezTo>
                      <a:pt x="14" y="129"/>
                      <a:pt x="23" y="123"/>
                      <a:pt x="32" y="122"/>
                    </a:cubicBezTo>
                    <a:cubicBezTo>
                      <a:pt x="50" y="119"/>
                      <a:pt x="50" y="119"/>
                      <a:pt x="50" y="119"/>
                    </a:cubicBezTo>
                    <a:cubicBezTo>
                      <a:pt x="51" y="112"/>
                      <a:pt x="54" y="105"/>
                      <a:pt x="57" y="99"/>
                    </a:cubicBezTo>
                    <a:cubicBezTo>
                      <a:pt x="46" y="85"/>
                      <a:pt x="46" y="85"/>
                      <a:pt x="46" y="85"/>
                    </a:cubicBezTo>
                    <a:cubicBezTo>
                      <a:pt x="33" y="69"/>
                      <a:pt x="35" y="46"/>
                      <a:pt x="50" y="33"/>
                    </a:cubicBezTo>
                    <a:cubicBezTo>
                      <a:pt x="58" y="26"/>
                      <a:pt x="58" y="26"/>
                      <a:pt x="58" y="26"/>
                    </a:cubicBezTo>
                    <a:cubicBezTo>
                      <a:pt x="65" y="21"/>
                      <a:pt x="73" y="18"/>
                      <a:pt x="82" y="18"/>
                    </a:cubicBezTo>
                    <a:cubicBezTo>
                      <a:pt x="93" y="18"/>
                      <a:pt x="104" y="22"/>
                      <a:pt x="111" y="31"/>
                    </a:cubicBezTo>
                    <a:cubicBezTo>
                      <a:pt x="122" y="44"/>
                      <a:pt x="122" y="44"/>
                      <a:pt x="122" y="44"/>
                    </a:cubicBezTo>
                    <a:cubicBezTo>
                      <a:pt x="125" y="43"/>
                      <a:pt x="129" y="42"/>
                      <a:pt x="132" y="42"/>
                    </a:cubicBezTo>
                    <a:cubicBezTo>
                      <a:pt x="136" y="41"/>
                      <a:pt x="139" y="41"/>
                      <a:pt x="143" y="41"/>
                    </a:cubicBezTo>
                    <a:cubicBezTo>
                      <a:pt x="149" y="24"/>
                      <a:pt x="149" y="24"/>
                      <a:pt x="149" y="24"/>
                    </a:cubicBezTo>
                    <a:cubicBezTo>
                      <a:pt x="154" y="10"/>
                      <a:pt x="168" y="0"/>
                      <a:pt x="184" y="0"/>
                    </a:cubicBezTo>
                    <a:cubicBezTo>
                      <a:pt x="188" y="0"/>
                      <a:pt x="193" y="1"/>
                      <a:pt x="197" y="2"/>
                    </a:cubicBezTo>
                    <a:cubicBezTo>
                      <a:pt x="206" y="6"/>
                      <a:pt x="206" y="6"/>
                      <a:pt x="206" y="6"/>
                    </a:cubicBezTo>
                    <a:cubicBezTo>
                      <a:pt x="216" y="9"/>
                      <a:pt x="223" y="16"/>
                      <a:pt x="227" y="25"/>
                    </a:cubicBezTo>
                    <a:cubicBezTo>
                      <a:pt x="232" y="34"/>
                      <a:pt x="232" y="44"/>
                      <a:pt x="229" y="53"/>
                    </a:cubicBezTo>
                    <a:cubicBezTo>
                      <a:pt x="223" y="70"/>
                      <a:pt x="223" y="70"/>
                      <a:pt x="223" y="70"/>
                    </a:cubicBezTo>
                    <a:cubicBezTo>
                      <a:pt x="228" y="75"/>
                      <a:pt x="232" y="80"/>
                      <a:pt x="236" y="86"/>
                    </a:cubicBezTo>
                    <a:cubicBezTo>
                      <a:pt x="253" y="83"/>
                      <a:pt x="253" y="83"/>
                      <a:pt x="253" y="83"/>
                    </a:cubicBezTo>
                    <a:cubicBezTo>
                      <a:pt x="256" y="83"/>
                      <a:pt x="258" y="83"/>
                      <a:pt x="260" y="83"/>
                    </a:cubicBezTo>
                    <a:cubicBezTo>
                      <a:pt x="278" y="83"/>
                      <a:pt x="293" y="96"/>
                      <a:pt x="297" y="114"/>
                    </a:cubicBezTo>
                    <a:cubicBezTo>
                      <a:pt x="298" y="124"/>
                      <a:pt x="298" y="124"/>
                      <a:pt x="298" y="124"/>
                    </a:cubicBezTo>
                    <a:cubicBezTo>
                      <a:pt x="302" y="144"/>
                      <a:pt x="288" y="163"/>
                      <a:pt x="268" y="167"/>
                    </a:cubicBezTo>
                    <a:cubicBezTo>
                      <a:pt x="251" y="170"/>
                      <a:pt x="251" y="170"/>
                      <a:pt x="251" y="170"/>
                    </a:cubicBezTo>
                    <a:cubicBezTo>
                      <a:pt x="249" y="177"/>
                      <a:pt x="247" y="183"/>
                      <a:pt x="243" y="190"/>
                    </a:cubicBezTo>
                    <a:cubicBezTo>
                      <a:pt x="255" y="203"/>
                      <a:pt x="255" y="203"/>
                      <a:pt x="255" y="203"/>
                    </a:cubicBezTo>
                    <a:cubicBezTo>
                      <a:pt x="261" y="211"/>
                      <a:pt x="264" y="220"/>
                      <a:pt x="263" y="230"/>
                    </a:cubicBezTo>
                    <a:cubicBezTo>
                      <a:pt x="262" y="240"/>
                      <a:pt x="258" y="249"/>
                      <a:pt x="250" y="256"/>
                    </a:cubicBezTo>
                    <a:cubicBezTo>
                      <a:pt x="242" y="262"/>
                      <a:pt x="242" y="262"/>
                      <a:pt x="242" y="262"/>
                    </a:cubicBezTo>
                    <a:cubicBezTo>
                      <a:pt x="235" y="268"/>
                      <a:pt x="227" y="271"/>
                      <a:pt x="218" y="271"/>
                    </a:cubicBezTo>
                    <a:cubicBezTo>
                      <a:pt x="207" y="271"/>
                      <a:pt x="197" y="266"/>
                      <a:pt x="190" y="257"/>
                    </a:cubicBezTo>
                    <a:cubicBezTo>
                      <a:pt x="178" y="244"/>
                      <a:pt x="178" y="244"/>
                      <a:pt x="178" y="244"/>
                    </a:cubicBezTo>
                    <a:cubicBezTo>
                      <a:pt x="175" y="245"/>
                      <a:pt x="171" y="246"/>
                      <a:pt x="168" y="246"/>
                    </a:cubicBezTo>
                    <a:cubicBezTo>
                      <a:pt x="164" y="247"/>
                      <a:pt x="161" y="247"/>
                      <a:pt x="157" y="248"/>
                    </a:cubicBezTo>
                    <a:cubicBezTo>
                      <a:pt x="151" y="264"/>
                      <a:pt x="151" y="264"/>
                      <a:pt x="151" y="264"/>
                    </a:cubicBezTo>
                    <a:cubicBezTo>
                      <a:pt x="146" y="279"/>
                      <a:pt x="132" y="289"/>
                      <a:pt x="116" y="289"/>
                    </a:cubicBezTo>
                    <a:close/>
                    <a:moveTo>
                      <a:pt x="73" y="166"/>
                    </a:moveTo>
                    <a:cubicBezTo>
                      <a:pt x="79" y="166"/>
                      <a:pt x="85" y="170"/>
                      <a:pt x="88" y="176"/>
                    </a:cubicBezTo>
                    <a:cubicBezTo>
                      <a:pt x="93" y="185"/>
                      <a:pt x="100" y="193"/>
                      <a:pt x="108" y="200"/>
                    </a:cubicBezTo>
                    <a:cubicBezTo>
                      <a:pt x="114" y="204"/>
                      <a:pt x="116" y="212"/>
                      <a:pt x="114" y="219"/>
                    </a:cubicBezTo>
                    <a:cubicBezTo>
                      <a:pt x="104" y="247"/>
                      <a:pt x="104" y="247"/>
                      <a:pt x="104" y="247"/>
                    </a:cubicBezTo>
                    <a:cubicBezTo>
                      <a:pt x="103" y="248"/>
                      <a:pt x="104" y="250"/>
                      <a:pt x="106" y="251"/>
                    </a:cubicBezTo>
                    <a:cubicBezTo>
                      <a:pt x="115" y="254"/>
                      <a:pt x="115" y="254"/>
                      <a:pt x="115" y="254"/>
                    </a:cubicBezTo>
                    <a:cubicBezTo>
                      <a:pt x="117" y="255"/>
                      <a:pt x="119" y="254"/>
                      <a:pt x="119" y="252"/>
                    </a:cubicBezTo>
                    <a:cubicBezTo>
                      <a:pt x="129" y="225"/>
                      <a:pt x="129" y="225"/>
                      <a:pt x="129" y="225"/>
                    </a:cubicBezTo>
                    <a:cubicBezTo>
                      <a:pt x="132" y="218"/>
                      <a:pt x="139" y="213"/>
                      <a:pt x="146" y="214"/>
                    </a:cubicBezTo>
                    <a:cubicBezTo>
                      <a:pt x="152" y="214"/>
                      <a:pt x="157" y="214"/>
                      <a:pt x="162" y="213"/>
                    </a:cubicBezTo>
                    <a:cubicBezTo>
                      <a:pt x="167" y="212"/>
                      <a:pt x="172" y="211"/>
                      <a:pt x="177" y="208"/>
                    </a:cubicBezTo>
                    <a:cubicBezTo>
                      <a:pt x="184" y="205"/>
                      <a:pt x="192" y="207"/>
                      <a:pt x="197" y="213"/>
                    </a:cubicBezTo>
                    <a:cubicBezTo>
                      <a:pt x="216" y="236"/>
                      <a:pt x="216" y="236"/>
                      <a:pt x="216" y="236"/>
                    </a:cubicBezTo>
                    <a:cubicBezTo>
                      <a:pt x="217" y="237"/>
                      <a:pt x="218" y="237"/>
                      <a:pt x="218" y="237"/>
                    </a:cubicBezTo>
                    <a:cubicBezTo>
                      <a:pt x="219" y="237"/>
                      <a:pt x="220" y="236"/>
                      <a:pt x="220" y="236"/>
                    </a:cubicBezTo>
                    <a:cubicBezTo>
                      <a:pt x="228" y="229"/>
                      <a:pt x="228" y="229"/>
                      <a:pt x="228" y="229"/>
                    </a:cubicBezTo>
                    <a:cubicBezTo>
                      <a:pt x="229" y="229"/>
                      <a:pt x="229" y="228"/>
                      <a:pt x="229" y="227"/>
                    </a:cubicBezTo>
                    <a:cubicBezTo>
                      <a:pt x="229" y="227"/>
                      <a:pt x="229" y="226"/>
                      <a:pt x="228" y="225"/>
                    </a:cubicBezTo>
                    <a:cubicBezTo>
                      <a:pt x="210" y="202"/>
                      <a:pt x="210" y="202"/>
                      <a:pt x="210" y="202"/>
                    </a:cubicBezTo>
                    <a:cubicBezTo>
                      <a:pt x="205" y="197"/>
                      <a:pt x="204" y="189"/>
                      <a:pt x="209" y="182"/>
                    </a:cubicBezTo>
                    <a:cubicBezTo>
                      <a:pt x="214" y="173"/>
                      <a:pt x="218" y="163"/>
                      <a:pt x="219" y="153"/>
                    </a:cubicBezTo>
                    <a:cubicBezTo>
                      <a:pt x="220" y="145"/>
                      <a:pt x="226" y="139"/>
                      <a:pt x="233" y="138"/>
                    </a:cubicBezTo>
                    <a:cubicBezTo>
                      <a:pt x="262" y="133"/>
                      <a:pt x="262" y="133"/>
                      <a:pt x="262" y="133"/>
                    </a:cubicBezTo>
                    <a:cubicBezTo>
                      <a:pt x="264" y="133"/>
                      <a:pt x="265" y="131"/>
                      <a:pt x="265" y="129"/>
                    </a:cubicBezTo>
                    <a:cubicBezTo>
                      <a:pt x="263" y="119"/>
                      <a:pt x="263" y="119"/>
                      <a:pt x="263" y="119"/>
                    </a:cubicBezTo>
                    <a:cubicBezTo>
                      <a:pt x="263" y="118"/>
                      <a:pt x="261" y="117"/>
                      <a:pt x="260" y="117"/>
                    </a:cubicBezTo>
                    <a:cubicBezTo>
                      <a:pt x="231" y="122"/>
                      <a:pt x="231" y="122"/>
                      <a:pt x="231" y="122"/>
                    </a:cubicBezTo>
                    <a:cubicBezTo>
                      <a:pt x="223" y="123"/>
                      <a:pt x="216" y="119"/>
                      <a:pt x="212" y="113"/>
                    </a:cubicBezTo>
                    <a:cubicBezTo>
                      <a:pt x="208" y="103"/>
                      <a:pt x="201" y="95"/>
                      <a:pt x="192" y="89"/>
                    </a:cubicBezTo>
                    <a:cubicBezTo>
                      <a:pt x="186" y="84"/>
                      <a:pt x="184" y="76"/>
                      <a:pt x="186" y="69"/>
                    </a:cubicBezTo>
                    <a:cubicBezTo>
                      <a:pt x="197" y="42"/>
                      <a:pt x="197" y="42"/>
                      <a:pt x="197" y="42"/>
                    </a:cubicBezTo>
                    <a:cubicBezTo>
                      <a:pt x="197" y="41"/>
                      <a:pt x="197" y="40"/>
                      <a:pt x="196" y="39"/>
                    </a:cubicBezTo>
                    <a:cubicBezTo>
                      <a:pt x="196" y="39"/>
                      <a:pt x="196" y="38"/>
                      <a:pt x="195" y="38"/>
                    </a:cubicBezTo>
                    <a:cubicBezTo>
                      <a:pt x="185" y="34"/>
                      <a:pt x="185" y="34"/>
                      <a:pt x="185" y="34"/>
                    </a:cubicBezTo>
                    <a:cubicBezTo>
                      <a:pt x="184" y="34"/>
                      <a:pt x="182" y="34"/>
                      <a:pt x="181" y="36"/>
                    </a:cubicBezTo>
                    <a:cubicBezTo>
                      <a:pt x="171" y="63"/>
                      <a:pt x="171" y="63"/>
                      <a:pt x="171" y="63"/>
                    </a:cubicBezTo>
                    <a:cubicBezTo>
                      <a:pt x="168" y="70"/>
                      <a:pt x="162" y="75"/>
                      <a:pt x="154" y="75"/>
                    </a:cubicBezTo>
                    <a:cubicBezTo>
                      <a:pt x="149" y="74"/>
                      <a:pt x="143" y="75"/>
                      <a:pt x="138" y="75"/>
                    </a:cubicBezTo>
                    <a:cubicBezTo>
                      <a:pt x="133" y="76"/>
                      <a:pt x="128" y="78"/>
                      <a:pt x="123" y="80"/>
                    </a:cubicBezTo>
                    <a:cubicBezTo>
                      <a:pt x="116" y="83"/>
                      <a:pt x="108" y="81"/>
                      <a:pt x="103" y="75"/>
                    </a:cubicBezTo>
                    <a:cubicBezTo>
                      <a:pt x="85" y="53"/>
                      <a:pt x="85" y="53"/>
                      <a:pt x="85" y="53"/>
                    </a:cubicBezTo>
                    <a:cubicBezTo>
                      <a:pt x="84" y="52"/>
                      <a:pt x="83" y="52"/>
                      <a:pt x="82" y="52"/>
                    </a:cubicBezTo>
                    <a:cubicBezTo>
                      <a:pt x="81" y="52"/>
                      <a:pt x="81" y="52"/>
                      <a:pt x="80" y="52"/>
                    </a:cubicBezTo>
                    <a:cubicBezTo>
                      <a:pt x="72" y="59"/>
                      <a:pt x="72" y="59"/>
                      <a:pt x="72" y="59"/>
                    </a:cubicBezTo>
                    <a:cubicBezTo>
                      <a:pt x="71" y="60"/>
                      <a:pt x="71" y="62"/>
                      <a:pt x="72" y="63"/>
                    </a:cubicBezTo>
                    <a:cubicBezTo>
                      <a:pt x="91" y="86"/>
                      <a:pt x="91" y="86"/>
                      <a:pt x="91" y="86"/>
                    </a:cubicBezTo>
                    <a:cubicBezTo>
                      <a:pt x="95" y="92"/>
                      <a:pt x="96" y="100"/>
                      <a:pt x="92" y="106"/>
                    </a:cubicBezTo>
                    <a:cubicBezTo>
                      <a:pt x="86" y="115"/>
                      <a:pt x="82" y="125"/>
                      <a:pt x="81" y="136"/>
                    </a:cubicBezTo>
                    <a:cubicBezTo>
                      <a:pt x="80" y="143"/>
                      <a:pt x="74" y="149"/>
                      <a:pt x="67" y="150"/>
                    </a:cubicBezTo>
                    <a:cubicBezTo>
                      <a:pt x="38" y="155"/>
                      <a:pt x="38" y="155"/>
                      <a:pt x="38" y="155"/>
                    </a:cubicBezTo>
                    <a:cubicBezTo>
                      <a:pt x="37" y="155"/>
                      <a:pt x="36" y="156"/>
                      <a:pt x="36" y="157"/>
                    </a:cubicBezTo>
                    <a:cubicBezTo>
                      <a:pt x="36" y="157"/>
                      <a:pt x="35" y="158"/>
                      <a:pt x="36" y="159"/>
                    </a:cubicBezTo>
                    <a:cubicBezTo>
                      <a:pt x="37" y="169"/>
                      <a:pt x="37" y="169"/>
                      <a:pt x="37" y="169"/>
                    </a:cubicBezTo>
                    <a:cubicBezTo>
                      <a:pt x="38" y="171"/>
                      <a:pt x="39" y="172"/>
                      <a:pt x="40" y="172"/>
                    </a:cubicBezTo>
                    <a:cubicBezTo>
                      <a:pt x="70" y="167"/>
                      <a:pt x="70" y="167"/>
                      <a:pt x="70" y="167"/>
                    </a:cubicBezTo>
                    <a:cubicBezTo>
                      <a:pt x="71" y="166"/>
                      <a:pt x="72" y="166"/>
                      <a:pt x="73" y="16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2" name="Freeform 40"/>
              <p:cNvSpPr>
                <a:spLocks noEditPoints="1"/>
              </p:cNvSpPr>
              <p:nvPr/>
            </p:nvSpPr>
            <p:spPr bwMode="auto">
              <a:xfrm>
                <a:off x="3948678" y="1145939"/>
                <a:ext cx="205477"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3" name="Freeform 41"/>
              <p:cNvSpPr>
                <a:spLocks noEditPoints="1"/>
              </p:cNvSpPr>
              <p:nvPr/>
            </p:nvSpPr>
            <p:spPr bwMode="auto">
              <a:xfrm>
                <a:off x="1753409" y="2773816"/>
                <a:ext cx="206283"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grpSp>
        <p:sp>
          <p:nvSpPr>
            <p:cNvPr id="57" name="직사각형 56"/>
            <p:cNvSpPr/>
            <p:nvPr/>
          </p:nvSpPr>
          <p:spPr bwMode="auto">
            <a:xfrm>
              <a:off x="0" y="0"/>
              <a:ext cx="6865154" cy="5024967"/>
            </a:xfrm>
            <a:custGeom>
              <a:avLst/>
              <a:gdLst>
                <a:gd name="connsiteX0" fmla="*/ 0 w 6865154"/>
                <a:gd name="connsiteY0" fmla="*/ 0 h 5056050"/>
                <a:gd name="connsiteX1" fmla="*/ 6865154 w 6865154"/>
                <a:gd name="connsiteY1" fmla="*/ 0 h 5056050"/>
                <a:gd name="connsiteX2" fmla="*/ 6865154 w 6865154"/>
                <a:gd name="connsiteY2" fmla="*/ 5056050 h 5056050"/>
                <a:gd name="connsiteX3" fmla="*/ 0 w 6865154"/>
                <a:gd name="connsiteY3" fmla="*/ 5056050 h 5056050"/>
                <a:gd name="connsiteX4" fmla="*/ 0 w 6865154"/>
                <a:gd name="connsiteY4" fmla="*/ 0 h 5056050"/>
                <a:gd name="connsiteX0" fmla="*/ 0 w 6865154"/>
                <a:gd name="connsiteY0" fmla="*/ 5056050 h 5056050"/>
                <a:gd name="connsiteX1" fmla="*/ 6865154 w 6865154"/>
                <a:gd name="connsiteY1" fmla="*/ 0 h 5056050"/>
                <a:gd name="connsiteX2" fmla="*/ 6865154 w 6865154"/>
                <a:gd name="connsiteY2" fmla="*/ 5056050 h 5056050"/>
                <a:gd name="connsiteX3" fmla="*/ 0 w 6865154"/>
                <a:gd name="connsiteY3" fmla="*/ 5056050 h 5056050"/>
              </a:gdLst>
              <a:ahLst/>
              <a:cxnLst>
                <a:cxn ang="0">
                  <a:pos x="connsiteX0" y="connsiteY0"/>
                </a:cxn>
                <a:cxn ang="0">
                  <a:pos x="connsiteX1" y="connsiteY1"/>
                </a:cxn>
                <a:cxn ang="0">
                  <a:pos x="connsiteX2" y="connsiteY2"/>
                </a:cxn>
                <a:cxn ang="0">
                  <a:pos x="connsiteX3" y="connsiteY3"/>
                </a:cxn>
              </a:cxnLst>
              <a:rect l="l" t="t" r="r" b="b"/>
              <a:pathLst>
                <a:path w="6865154" h="5056050">
                  <a:moveTo>
                    <a:pt x="0" y="5056050"/>
                  </a:moveTo>
                  <a:lnTo>
                    <a:pt x="6865154" y="0"/>
                  </a:lnTo>
                  <a:lnTo>
                    <a:pt x="6865154" y="5056050"/>
                  </a:lnTo>
                  <a:lnTo>
                    <a:pt x="0" y="5056050"/>
                  </a:lnTo>
                  <a:close/>
                </a:path>
              </a:pathLst>
            </a:custGeom>
            <a:solidFill>
              <a:schemeClr val="bg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 name="그림 5">
            <a:extLst>
              <a:ext uri="{FF2B5EF4-FFF2-40B4-BE49-F238E27FC236}">
                <a16:creationId xmlns:a16="http://schemas.microsoft.com/office/drawing/2014/main" id="{7C7A86F2-4D6B-4E0B-88A0-EC3B67267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597" y="821799"/>
            <a:ext cx="2432719" cy="665458"/>
          </a:xfrm>
          <a:prstGeom prst="rect">
            <a:avLst/>
          </a:prstGeom>
        </p:spPr>
      </p:pic>
      <p:pic>
        <p:nvPicPr>
          <p:cNvPr id="21" name="그림 20">
            <a:extLst>
              <a:ext uri="{FF2B5EF4-FFF2-40B4-BE49-F238E27FC236}">
                <a16:creationId xmlns:a16="http://schemas.microsoft.com/office/drawing/2014/main" id="{D1B47DC8-3481-4432-85B3-DA2CADF44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0595" y="5783084"/>
            <a:ext cx="718693" cy="272341"/>
          </a:xfrm>
          <a:prstGeom prst="rect">
            <a:avLst/>
          </a:prstGeom>
        </p:spPr>
      </p:pic>
      <p:grpSp>
        <p:nvGrpSpPr>
          <p:cNvPr id="7" name="그룹 6">
            <a:extLst>
              <a:ext uri="{FF2B5EF4-FFF2-40B4-BE49-F238E27FC236}">
                <a16:creationId xmlns:a16="http://schemas.microsoft.com/office/drawing/2014/main" id="{B723D954-D647-4868-B742-551A0E7B7DD7}"/>
              </a:ext>
            </a:extLst>
          </p:cNvPr>
          <p:cNvGrpSpPr/>
          <p:nvPr/>
        </p:nvGrpSpPr>
        <p:grpSpPr>
          <a:xfrm>
            <a:off x="5070420" y="2467983"/>
            <a:ext cx="3938868" cy="1869421"/>
            <a:chOff x="5070420" y="2467983"/>
            <a:chExt cx="3938868" cy="1869421"/>
          </a:xfrm>
        </p:grpSpPr>
        <p:sp>
          <p:nvSpPr>
            <p:cNvPr id="61" name="Rectangle 4"/>
            <p:cNvSpPr>
              <a:spLocks noChangeArrowheads="1"/>
            </p:cNvSpPr>
            <p:nvPr/>
          </p:nvSpPr>
          <p:spPr bwMode="black">
            <a:xfrm>
              <a:off x="8249815" y="4143505"/>
              <a:ext cx="715902" cy="1938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1400" b="1" spc="-70" dirty="0">
                  <a:solidFill>
                    <a:schemeClr val="tx1">
                      <a:lumMod val="50000"/>
                      <a:lumOff val="50000"/>
                    </a:schemeClr>
                  </a:solidFill>
                  <a:latin typeface="맑은 고딕" panose="020B0503020000020004" pitchFamily="50" charset="-127"/>
                  <a:ea typeface="맑은 고딕" panose="020B0503020000020004" pitchFamily="50" charset="-127"/>
                </a:rPr>
                <a:t>2025. 10 </a:t>
              </a:r>
              <a:endParaRPr lang="ko-KR" altLang="en-US" sz="1400" b="1" spc="-7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54" name="Rectangle 4">
              <a:extLst>
                <a:ext uri="{FF2B5EF4-FFF2-40B4-BE49-F238E27FC236}">
                  <a16:creationId xmlns:a16="http://schemas.microsoft.com/office/drawing/2014/main" id="{7AEDBD07-E04F-4A0B-84ED-91E542D835F3}"/>
                </a:ext>
              </a:extLst>
            </p:cNvPr>
            <p:cNvSpPr>
              <a:spLocks noChangeArrowheads="1"/>
            </p:cNvSpPr>
            <p:nvPr/>
          </p:nvSpPr>
          <p:spPr bwMode="black">
            <a:xfrm>
              <a:off x="5525321" y="2467983"/>
              <a:ext cx="3483967" cy="3323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ko-KR" altLang="en-US" sz="2400" b="1" spc="-70" dirty="0">
                  <a:solidFill>
                    <a:schemeClr val="tx1">
                      <a:lumMod val="85000"/>
                      <a:lumOff val="15000"/>
                    </a:schemeClr>
                  </a:solidFill>
                  <a:latin typeface="맑은 고딕" panose="020B0503020000020004" pitchFamily="50" charset="-127"/>
                  <a:ea typeface="맑은 고딕" panose="020B0503020000020004" pitchFamily="50" charset="-127"/>
                </a:rPr>
                <a:t>전사 </a:t>
              </a:r>
              <a:r>
                <a:rPr lang="en-US" altLang="ko-KR" sz="2400" b="1" spc="-70" dirty="0">
                  <a:solidFill>
                    <a:schemeClr val="tx1">
                      <a:lumMod val="85000"/>
                      <a:lumOff val="15000"/>
                    </a:schemeClr>
                  </a:solidFill>
                  <a:latin typeface="맑은 고딕" panose="020B0503020000020004" pitchFamily="50" charset="-127"/>
                  <a:ea typeface="맑은 고딕" panose="020B0503020000020004" pitchFamily="50" charset="-127"/>
                </a:rPr>
                <a:t>CRM </a:t>
              </a:r>
              <a:r>
                <a:rPr lang="ko-KR" altLang="en-US" sz="2400" b="1" spc="-70" dirty="0">
                  <a:solidFill>
                    <a:schemeClr val="tx1">
                      <a:lumMod val="85000"/>
                      <a:lumOff val="15000"/>
                    </a:schemeClr>
                  </a:solidFill>
                  <a:latin typeface="맑은 고딕" panose="020B0503020000020004" pitchFamily="50" charset="-127"/>
                  <a:ea typeface="맑은 고딕" panose="020B0503020000020004" pitchFamily="50" charset="-127"/>
                </a:rPr>
                <a:t>시스템 구축 </a:t>
              </a:r>
              <a:r>
                <a:rPr lang="en-US" altLang="ko-KR" sz="2400" b="1" spc="-70" dirty="0">
                  <a:solidFill>
                    <a:schemeClr val="tx1">
                      <a:lumMod val="85000"/>
                      <a:lumOff val="15000"/>
                    </a:schemeClr>
                  </a:solidFill>
                  <a:latin typeface="맑은 고딕" panose="020B0503020000020004" pitchFamily="50" charset="-127"/>
                </a:rPr>
                <a:t>TF</a:t>
              </a:r>
              <a:endParaRPr lang="ko-KR" altLang="en-US" sz="2400" b="1" spc="-7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55" name="Rectangle 4">
              <a:extLst>
                <a:ext uri="{FF2B5EF4-FFF2-40B4-BE49-F238E27FC236}">
                  <a16:creationId xmlns:a16="http://schemas.microsoft.com/office/drawing/2014/main" id="{B78443A4-87A2-4397-B1D5-F924D6A87B61}"/>
                </a:ext>
              </a:extLst>
            </p:cNvPr>
            <p:cNvSpPr>
              <a:spLocks noChangeArrowheads="1"/>
            </p:cNvSpPr>
            <p:nvPr/>
          </p:nvSpPr>
          <p:spPr bwMode="black">
            <a:xfrm>
              <a:off x="5070420" y="3005256"/>
              <a:ext cx="3895297" cy="2769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ko-KR" altLang="en-US" sz="2000" b="1" spc="-70" dirty="0">
                  <a:solidFill>
                    <a:srgbClr val="05507D"/>
                  </a:solidFill>
                  <a:latin typeface="맑은 고딕" panose="020B0503020000020004" pitchFamily="50" charset="-127"/>
                  <a:ea typeface="맑은 고딕" panose="020B0503020000020004" pitchFamily="50" charset="-127"/>
                </a:rPr>
                <a:t>사용자 매뉴얼</a:t>
              </a:r>
              <a:r>
                <a:rPr lang="en-US" altLang="ko-KR" sz="2000" b="1" spc="-70" dirty="0">
                  <a:solidFill>
                    <a:srgbClr val="05507D"/>
                  </a:solidFill>
                  <a:latin typeface="맑은 고딕" panose="020B0503020000020004" pitchFamily="50" charset="-127"/>
                </a:rPr>
                <a:t>_Order &amp; Fulfillment</a:t>
              </a:r>
              <a:endParaRPr lang="ko-KR" altLang="en-US" sz="2000" b="1" spc="-70" dirty="0">
                <a:solidFill>
                  <a:srgbClr val="05507D"/>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59269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A567-3CEC-F7C2-9E25-77770BD778A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C11F6B3-C6A7-8F63-23F2-6592D9DEBAA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A16C8551-D8AB-BDAC-4E37-5D27FB7A47C4}"/>
              </a:ext>
            </a:extLst>
          </p:cNvPr>
          <p:cNvGraphicFramePr>
            <a:graphicFrameLocks noGrp="1"/>
          </p:cNvGraphicFramePr>
          <p:nvPr>
            <p:extLst>
              <p:ext uri="{D42A27DB-BD31-4B8C-83A1-F6EECF244321}">
                <p14:modId xmlns:p14="http://schemas.microsoft.com/office/powerpoint/2010/main" val="418816149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a:t>
                      </a:r>
                      <a:r>
                        <a:rPr lang="ko-KR" altLang="en-US" sz="1200" b="1" dirty="0"/>
                        <a:t>철강 확정주문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2.1 </a:t>
                      </a:r>
                      <a:r>
                        <a:rPr lang="ko-KR" altLang="en-US" sz="1200" b="1" dirty="0"/>
                        <a:t>철강 확정주문 상세 조회</a:t>
                      </a:r>
                      <a:r>
                        <a:rPr lang="en-US" altLang="ko-KR" sz="1200" b="1" dirty="0"/>
                        <a:t>(1/3)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D2DCB94-32D5-6067-B931-1117C5A0D31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 name="그림 3">
            <a:extLst>
              <a:ext uri="{FF2B5EF4-FFF2-40B4-BE49-F238E27FC236}">
                <a16:creationId xmlns:a16="http://schemas.microsoft.com/office/drawing/2014/main" id="{353570F7-A761-75A1-7993-B8AF8976B72D}"/>
              </a:ext>
            </a:extLst>
          </p:cNvPr>
          <p:cNvPicPr>
            <a:picLocks noChangeAspect="1"/>
          </p:cNvPicPr>
          <p:nvPr/>
        </p:nvPicPr>
        <p:blipFill>
          <a:blip r:embed="rId2"/>
          <a:stretch>
            <a:fillRect/>
          </a:stretch>
        </p:blipFill>
        <p:spPr>
          <a:xfrm>
            <a:off x="284404" y="1858266"/>
            <a:ext cx="6216550" cy="4456921"/>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98F46856-BCF8-4416-F200-13C2F1B01F26}"/>
              </a:ext>
            </a:extLst>
          </p:cNvPr>
          <p:cNvSpPr/>
          <p:nvPr/>
        </p:nvSpPr>
        <p:spPr bwMode="gray">
          <a:xfrm>
            <a:off x="1404769" y="2083180"/>
            <a:ext cx="409743" cy="2014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182AB6AE-0F1D-F7F9-F79E-5C54D410119D}"/>
              </a:ext>
            </a:extLst>
          </p:cNvPr>
          <p:cNvSpPr/>
          <p:nvPr/>
        </p:nvSpPr>
        <p:spPr bwMode="gray">
          <a:xfrm>
            <a:off x="284403" y="2939751"/>
            <a:ext cx="1033857" cy="32074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1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62007A06-BE19-4CC3-AA85-4989F2FB02B1}"/>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0846" y="3121848"/>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21" name="타원 20">
            <a:extLst>
              <a:ext uri="{FF2B5EF4-FFF2-40B4-BE49-F238E27FC236}">
                <a16:creationId xmlns:a16="http://schemas.microsoft.com/office/drawing/2014/main" id="{5E22E028-4061-BA76-246A-F9D110962528}"/>
              </a:ext>
            </a:extLst>
          </p:cNvPr>
          <p:cNvSpPr/>
          <p:nvPr/>
        </p:nvSpPr>
        <p:spPr bwMode="auto">
          <a:xfrm>
            <a:off x="1259335" y="188854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타원 2">
            <a:extLst>
              <a:ext uri="{FF2B5EF4-FFF2-40B4-BE49-F238E27FC236}">
                <a16:creationId xmlns:a16="http://schemas.microsoft.com/office/drawing/2014/main" id="{0FA99B5E-39B0-A88D-3D9B-B885A6A41655}"/>
              </a:ext>
            </a:extLst>
          </p:cNvPr>
          <p:cNvSpPr/>
          <p:nvPr/>
        </p:nvSpPr>
        <p:spPr bwMode="auto">
          <a:xfrm>
            <a:off x="185773" y="28137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7DE85D4F-2F33-714E-DE2E-BBFAA920E52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확정주문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확정된 주문 연계 등록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조회</a:t>
            </a:r>
            <a:r>
              <a:rPr lang="en-US" altLang="ko-KR" sz="1100" dirty="0">
                <a:solidFill>
                  <a:schemeClr val="tx1"/>
                </a:solidFill>
                <a:cs typeface="Arial" panose="020B0604020202020204" pitchFamily="34" charset="0"/>
              </a:rPr>
              <a:t> </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 대상 </a:t>
            </a:r>
            <a:r>
              <a:rPr lang="en-US" altLang="ko-KR" sz="1200" b="1" dirty="0">
                <a:solidFill>
                  <a:srgbClr val="1F497D">
                    <a:lumMod val="75000"/>
                  </a:srgbClr>
                </a:solidFill>
                <a:cs typeface="Arial" panose="020B0604020202020204" pitchFamily="34" charset="0"/>
              </a:rPr>
              <a:t>Order no. </a:t>
            </a:r>
            <a:r>
              <a:rPr lang="ko-KR" altLang="en-US" sz="1200" b="1" dirty="0">
                <a:solidFill>
                  <a:srgbClr val="1F497D">
                    <a:lumMod val="75000"/>
                  </a:srgbClr>
                </a:solidFill>
                <a:cs typeface="Arial" panose="020B0604020202020204" pitchFamily="34" charset="0"/>
              </a:rPr>
              <a:t>클릭</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303415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977D-3481-ECFE-897A-1D6EE4DE66C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6A72DFD-A24C-E1BC-E388-28B5A048671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2A685208-CAC4-420D-46CE-DE47ADD81EC0}"/>
              </a:ext>
            </a:extLst>
          </p:cNvPr>
          <p:cNvGraphicFramePr>
            <a:graphicFrameLocks noGrp="1"/>
          </p:cNvGraphicFramePr>
          <p:nvPr>
            <p:extLst>
              <p:ext uri="{D42A27DB-BD31-4B8C-83A1-F6EECF244321}">
                <p14:modId xmlns:p14="http://schemas.microsoft.com/office/powerpoint/2010/main" val="267994759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a:t>
                      </a:r>
                      <a:r>
                        <a:rPr lang="ko-KR" altLang="en-US" sz="1200" b="1" dirty="0"/>
                        <a:t>철강 확정주문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2.1 </a:t>
                      </a:r>
                      <a:r>
                        <a:rPr lang="ko-KR" altLang="en-US" sz="1200" b="1" dirty="0"/>
                        <a:t>철강 확정주문 상세 조회</a:t>
                      </a:r>
                      <a:r>
                        <a:rPr lang="en-US" altLang="ko-KR" sz="1200" b="1" dirty="0"/>
                        <a:t>(2/3)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r>
                        <a:rPr lang="en-US" altLang="ko-KR" sz="1200" b="1" dirty="0"/>
                        <a:t> &gt;</a:t>
                      </a:r>
                      <a:r>
                        <a:rPr lang="ko-KR" altLang="en-US" sz="1200" b="1" dirty="0"/>
                        <a:t> </a:t>
                      </a:r>
                      <a:r>
                        <a:rPr lang="en-US" altLang="ko-KR" sz="1200" b="1" dirty="0"/>
                        <a:t>Order no. </a:t>
                      </a:r>
                      <a:r>
                        <a:rPr lang="ko-KR" altLang="en-US" sz="1200" b="1" dirty="0"/>
                        <a:t>상세 조회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31229FD-027C-5019-34A3-127E14634BA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7" name="그림 6">
            <a:extLst>
              <a:ext uri="{FF2B5EF4-FFF2-40B4-BE49-F238E27FC236}">
                <a16:creationId xmlns:a16="http://schemas.microsoft.com/office/drawing/2014/main" id="{D745FC26-9D3A-C4EE-8130-7058E6394922}"/>
              </a:ext>
            </a:extLst>
          </p:cNvPr>
          <p:cNvPicPr>
            <a:picLocks noChangeAspect="1"/>
          </p:cNvPicPr>
          <p:nvPr/>
        </p:nvPicPr>
        <p:blipFill>
          <a:blip r:embed="rId2"/>
          <a:stretch>
            <a:fillRect/>
          </a:stretch>
        </p:blipFill>
        <p:spPr>
          <a:xfrm>
            <a:off x="260472" y="1866900"/>
            <a:ext cx="6239597" cy="2962610"/>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03E7CCAF-93DD-8F9C-4B4A-3C553F75E254}"/>
              </a:ext>
            </a:extLst>
          </p:cNvPr>
          <p:cNvSpPr/>
          <p:nvPr/>
        </p:nvSpPr>
        <p:spPr bwMode="gray">
          <a:xfrm>
            <a:off x="256287" y="2377177"/>
            <a:ext cx="4131075" cy="68254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FFC85F8A-36E3-2411-7C20-DC8974A1B35A}"/>
              </a:ext>
            </a:extLst>
          </p:cNvPr>
          <p:cNvSpPr/>
          <p:nvPr/>
        </p:nvSpPr>
        <p:spPr bwMode="gray">
          <a:xfrm>
            <a:off x="4477605" y="2401927"/>
            <a:ext cx="1940781" cy="18095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4C64A31B-4E8B-2431-B182-6F913B34C518}"/>
              </a:ext>
            </a:extLst>
          </p:cNvPr>
          <p:cNvSpPr/>
          <p:nvPr/>
        </p:nvSpPr>
        <p:spPr bwMode="auto">
          <a:xfrm>
            <a:off x="110538" y="224006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타원 20">
            <a:extLst>
              <a:ext uri="{FF2B5EF4-FFF2-40B4-BE49-F238E27FC236}">
                <a16:creationId xmlns:a16="http://schemas.microsoft.com/office/drawing/2014/main" id="{55383489-62F7-393F-7F6B-EC760086D523}"/>
              </a:ext>
            </a:extLst>
          </p:cNvPr>
          <p:cNvSpPr/>
          <p:nvPr/>
        </p:nvSpPr>
        <p:spPr bwMode="auto">
          <a:xfrm>
            <a:off x="4364625" y="221271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824AA1D0-B614-983C-BD23-624264BA46A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기 선택한 </a:t>
            </a:r>
            <a:r>
              <a:rPr lang="en-US" altLang="ko-KR" sz="1200" b="1" dirty="0">
                <a:solidFill>
                  <a:srgbClr val="1F497D">
                    <a:lumMod val="75000"/>
                  </a:srgbClr>
                </a:solidFill>
                <a:cs typeface="Arial" panose="020B0604020202020204" pitchFamily="34" charset="0"/>
              </a:rPr>
              <a:t>Order no.</a:t>
            </a:r>
            <a:r>
              <a:rPr lang="ko-KR" altLang="en-US" sz="1200" b="1" dirty="0">
                <a:solidFill>
                  <a:srgbClr val="1F497D">
                    <a:lumMod val="75000"/>
                  </a:srgbClr>
                </a:solidFill>
                <a:cs typeface="Arial" panose="020B0604020202020204" pitchFamily="34" charset="0"/>
              </a:rPr>
              <a:t> 상세화면에서 하위 </a:t>
            </a:r>
            <a:r>
              <a:rPr lang="en-US" altLang="ko-KR" sz="1200" b="1" dirty="0">
                <a:solidFill>
                  <a:srgbClr val="1F497D">
                    <a:lumMod val="75000"/>
                  </a:srgbClr>
                </a:solidFill>
                <a:cs typeface="Arial" panose="020B0604020202020204" pitchFamily="34" charset="0"/>
              </a:rPr>
              <a:t>Order Line </a:t>
            </a:r>
            <a:r>
              <a:rPr lang="ko-KR" altLang="en-US" sz="1200" b="1" dirty="0">
                <a:solidFill>
                  <a:srgbClr val="1F497D">
                    <a:lumMod val="75000"/>
                  </a:srgbClr>
                </a:solidFill>
                <a:cs typeface="Arial" panose="020B0604020202020204" pitchFamily="34" charset="0"/>
              </a:rPr>
              <a:t>리스트 및 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고객매핑</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버튼 클릭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포스코</a:t>
            </a:r>
            <a:r>
              <a:rPr lang="en-US" altLang="ko-KR" sz="1100" dirty="0">
                <a:solidFill>
                  <a:schemeClr val="tx1"/>
                </a:solidFill>
                <a:cs typeface="Arial" panose="020B0604020202020204" pitchFamily="34" charset="0"/>
              </a:rPr>
              <a:t>-BP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고객매핑</a:t>
            </a:r>
            <a:r>
              <a:rPr lang="ko-KR" altLang="en-US" sz="1100" dirty="0">
                <a:solidFill>
                  <a:schemeClr val="tx1"/>
                </a:solidFill>
                <a:cs typeface="Arial" panose="020B0604020202020204" pitchFamily="34" charset="0"/>
              </a:rPr>
              <a:t> 화면으로 전환</a:t>
            </a:r>
          </a:p>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해당 </a:t>
            </a:r>
            <a:r>
              <a:rPr lang="en-US" altLang="ko-KR" sz="1200" b="1" dirty="0">
                <a:solidFill>
                  <a:srgbClr val="1F497D">
                    <a:lumMod val="75000"/>
                  </a:srgbClr>
                </a:solidFill>
                <a:cs typeface="Arial" panose="020B0604020202020204" pitchFamily="34" charset="0"/>
              </a:rPr>
              <a:t>Order no.</a:t>
            </a:r>
            <a:r>
              <a:rPr lang="ko-KR" altLang="en-US" sz="1200" b="1" dirty="0">
                <a:solidFill>
                  <a:srgbClr val="1F497D">
                    <a:lumMod val="75000"/>
                  </a:srgbClr>
                </a:solidFill>
                <a:cs typeface="Arial" panose="020B0604020202020204" pitchFamily="34" charset="0"/>
              </a:rPr>
              <a:t>의 포스코 고객 매핑 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a:t>
            </a:r>
            <a:r>
              <a:rPr lang="en-US" altLang="ko-KR" sz="1100" dirty="0">
                <a:solidFill>
                  <a:schemeClr val="tx1"/>
                </a:solidFill>
                <a:cs typeface="Arial" panose="020B0604020202020204" pitchFamily="34" charset="0"/>
              </a:rPr>
              <a:t>PO</a:t>
            </a:r>
            <a:r>
              <a:rPr lang="ko-KR" altLang="en-US" sz="1100" dirty="0">
                <a:solidFill>
                  <a:schemeClr val="tx1"/>
                </a:solidFill>
                <a:cs typeface="Arial" panose="020B0604020202020204" pitchFamily="34" charset="0"/>
              </a:rPr>
              <a:t>번호</a:t>
            </a:r>
            <a:r>
              <a:rPr lang="en-US" altLang="ko-KR" sz="1100" dirty="0">
                <a:solidFill>
                  <a:schemeClr val="tx1"/>
                </a:solidFill>
                <a:cs typeface="Arial" panose="020B0604020202020204" pitchFamily="34" charset="0"/>
              </a:rPr>
              <a:t>, BP Number, Account,</a:t>
            </a:r>
            <a:r>
              <a:rPr lang="ko-KR" altLang="en-US"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고객사 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고객사명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매핑 여부</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등</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84616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22B06-E638-C61A-C995-3845DD590E8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EDF6AC8-5710-5B1B-8D27-4E34553F6CD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3DACD6F4-5E2A-680D-3CA4-EB11FD851205}"/>
              </a:ext>
            </a:extLst>
          </p:cNvPr>
          <p:cNvGraphicFramePr>
            <a:graphicFrameLocks noGrp="1"/>
          </p:cNvGraphicFramePr>
          <p:nvPr>
            <p:extLst>
              <p:ext uri="{D42A27DB-BD31-4B8C-83A1-F6EECF244321}">
                <p14:modId xmlns:p14="http://schemas.microsoft.com/office/powerpoint/2010/main" val="333213385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a:t>
                      </a:r>
                      <a:r>
                        <a:rPr lang="ko-KR" altLang="en-US" sz="1200" b="1" dirty="0"/>
                        <a:t>철강 확정주문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2.1 </a:t>
                      </a:r>
                      <a:r>
                        <a:rPr lang="ko-KR" altLang="en-US" sz="1200" b="1" dirty="0"/>
                        <a:t>철강 확정주문 상세 조회</a:t>
                      </a:r>
                      <a:r>
                        <a:rPr lang="en-US" altLang="ko-KR" sz="1200" b="1" dirty="0"/>
                        <a:t>(3/3)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r>
                        <a:rPr lang="en-US" altLang="ko-KR" sz="1200" b="1" dirty="0"/>
                        <a:t> &gt;</a:t>
                      </a:r>
                      <a:r>
                        <a:rPr lang="ko-KR" altLang="en-US" sz="1200" b="1" dirty="0"/>
                        <a:t> </a:t>
                      </a:r>
                      <a:r>
                        <a:rPr lang="en-US" altLang="ko-KR" sz="1200" b="1" dirty="0"/>
                        <a:t>Order no. </a:t>
                      </a:r>
                      <a:r>
                        <a:rPr lang="ko-KR" altLang="en-US" sz="1200" b="1" dirty="0"/>
                        <a:t>상세 조회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A8226A9-67BC-412E-D4BF-42B588649D91}"/>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6" name="그림 25">
            <a:extLst>
              <a:ext uri="{FF2B5EF4-FFF2-40B4-BE49-F238E27FC236}">
                <a16:creationId xmlns:a16="http://schemas.microsoft.com/office/drawing/2014/main" id="{3E8C2DA4-FD54-B11E-7BFB-351C13933778}"/>
              </a:ext>
            </a:extLst>
          </p:cNvPr>
          <p:cNvPicPr>
            <a:picLocks noChangeAspect="1"/>
          </p:cNvPicPr>
          <p:nvPr/>
        </p:nvPicPr>
        <p:blipFill>
          <a:blip r:embed="rId2"/>
          <a:stretch>
            <a:fillRect/>
          </a:stretch>
        </p:blipFill>
        <p:spPr>
          <a:xfrm>
            <a:off x="268208" y="1887398"/>
            <a:ext cx="6248942" cy="4560203"/>
          </a:xfrm>
          <a:prstGeom prst="rect">
            <a:avLst/>
          </a:prstGeom>
        </p:spPr>
      </p:pic>
      <p:sp>
        <p:nvSpPr>
          <p:cNvPr id="27" name="화살표: 오각형 66">
            <a:extLst>
              <a:ext uri="{FF2B5EF4-FFF2-40B4-BE49-F238E27FC236}">
                <a16:creationId xmlns:a16="http://schemas.microsoft.com/office/drawing/2014/main" id="{A59DE656-D055-8357-AC52-09ED1468B69D}"/>
              </a:ext>
            </a:extLst>
          </p:cNvPr>
          <p:cNvSpPr/>
          <p:nvPr/>
        </p:nvSpPr>
        <p:spPr bwMode="gray">
          <a:xfrm>
            <a:off x="591567" y="2415277"/>
            <a:ext cx="284733" cy="14504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2E5D0492-9141-94D1-E23D-4FBFB319D50D}"/>
              </a:ext>
            </a:extLst>
          </p:cNvPr>
          <p:cNvSpPr/>
          <p:nvPr/>
        </p:nvSpPr>
        <p:spPr bwMode="auto">
          <a:xfrm>
            <a:off x="840543" y="22892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p>
        </p:txBody>
      </p:sp>
      <p:sp>
        <p:nvSpPr>
          <p:cNvPr id="9" name="화살표: 오각형 66">
            <a:extLst>
              <a:ext uri="{FF2B5EF4-FFF2-40B4-BE49-F238E27FC236}">
                <a16:creationId xmlns:a16="http://schemas.microsoft.com/office/drawing/2014/main" id="{93FF096F-45FA-F225-AA54-CCFE02803E4A}"/>
              </a:ext>
            </a:extLst>
          </p:cNvPr>
          <p:cNvSpPr/>
          <p:nvPr/>
        </p:nvSpPr>
        <p:spPr bwMode="gray">
          <a:xfrm>
            <a:off x="332379" y="2601307"/>
            <a:ext cx="4132941" cy="198593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75AE294F-FDA2-2CA2-41A4-D4E98CEC500E}"/>
              </a:ext>
            </a:extLst>
          </p:cNvPr>
          <p:cNvSpPr/>
          <p:nvPr/>
        </p:nvSpPr>
        <p:spPr bwMode="gray">
          <a:xfrm>
            <a:off x="332379" y="4587240"/>
            <a:ext cx="4132941" cy="11963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80188DAF-79E0-6AC3-0920-B0D49C614709}"/>
              </a:ext>
            </a:extLst>
          </p:cNvPr>
          <p:cNvSpPr/>
          <p:nvPr/>
        </p:nvSpPr>
        <p:spPr bwMode="auto">
          <a:xfrm>
            <a:off x="195043" y="25175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타원 29">
            <a:extLst>
              <a:ext uri="{FF2B5EF4-FFF2-40B4-BE49-F238E27FC236}">
                <a16:creationId xmlns:a16="http://schemas.microsoft.com/office/drawing/2014/main" id="{4DACA48C-2435-C75B-FD8D-F3131847FD57}"/>
              </a:ext>
            </a:extLst>
          </p:cNvPr>
          <p:cNvSpPr/>
          <p:nvPr/>
        </p:nvSpPr>
        <p:spPr bwMode="auto">
          <a:xfrm>
            <a:off x="195043" y="452127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7</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1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8CAB6C88-F911-4892-D58E-97ED8C2AC8D1}"/>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34305" y="2483225"/>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FFCB081B-EEE0-0BAD-B766-A8726129C7B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세부사항</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탭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해당 주문 상세정보 조회</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주문 기본정보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Oder no, Order Line no, </a:t>
            </a:r>
            <a:r>
              <a:rPr lang="ko-KR" altLang="en-US" sz="1100" dirty="0" err="1">
                <a:solidFill>
                  <a:schemeClr val="tx1"/>
                </a:solidFill>
                <a:cs typeface="Arial" panose="020B0604020202020204" pitchFamily="34" charset="0"/>
              </a:rPr>
              <a:t>주문품명코드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주문량</a:t>
            </a:r>
            <a:r>
              <a:rPr lang="en-US" altLang="ko-KR" sz="1100" dirty="0">
                <a:solidFill>
                  <a:schemeClr val="tx1"/>
                </a:solidFill>
                <a:cs typeface="Arial" panose="020B0604020202020204" pitchFamily="34" charset="0"/>
              </a:rPr>
              <a:t>(kg),</a:t>
            </a:r>
            <a:r>
              <a:rPr lang="ko-KR" altLang="en-US" sz="1100" dirty="0">
                <a:solidFill>
                  <a:schemeClr val="tx1"/>
                </a:solidFill>
                <a:cs typeface="Arial" panose="020B0604020202020204" pitchFamily="34" charset="0"/>
              </a:rPr>
              <a:t> 주문매수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등</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출하정보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목적지</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경유가공센터 지정코드</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배선번호</a:t>
            </a:r>
            <a:r>
              <a:rPr lang="en-US" altLang="ko-KR" sz="1100" dirty="0">
                <a:solidFill>
                  <a:schemeClr val="tx1"/>
                </a:solidFill>
                <a:cs typeface="Arial" panose="020B0604020202020204" pitchFamily="34" charset="0"/>
              </a:rPr>
              <a:t>, Confirm date </a:t>
            </a:r>
            <a:r>
              <a:rPr lang="ko-KR" altLang="en-US" sz="1100" dirty="0">
                <a:solidFill>
                  <a:schemeClr val="tx1"/>
                </a:solidFill>
                <a:cs typeface="Arial" panose="020B0604020202020204" pitchFamily="34" charset="0"/>
              </a:rPr>
              <a:t>등</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3049631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8634-E0E4-E71B-7A9F-B91D664880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04409DD-21B4-679A-320A-76A650F9447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DF902C31-6442-0507-9531-1C52DDF196DA}"/>
              </a:ext>
            </a:extLst>
          </p:cNvPr>
          <p:cNvGraphicFramePr>
            <a:graphicFrameLocks noGrp="1"/>
          </p:cNvGraphicFramePr>
          <p:nvPr>
            <p:extLst>
              <p:ext uri="{D42A27DB-BD31-4B8C-83A1-F6EECF244321}">
                <p14:modId xmlns:p14="http://schemas.microsoft.com/office/powerpoint/2010/main" val="428351829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a:t>
                      </a:r>
                      <a:r>
                        <a:rPr lang="ko-KR" altLang="en-US" sz="1200" b="1" dirty="0"/>
                        <a:t> 주문</a:t>
                      </a:r>
                      <a:r>
                        <a:rPr lang="en-US" altLang="ko-KR" sz="1200" b="1" dirty="0"/>
                        <a:t>/</a:t>
                      </a:r>
                      <a:r>
                        <a:rPr lang="ko-KR" altLang="en-US" sz="1200" b="1" dirty="0"/>
                        <a:t>생산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182BD17-3061-8C74-BAF4-CE2AB8C91E9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타원 7">
            <a:extLst>
              <a:ext uri="{FF2B5EF4-FFF2-40B4-BE49-F238E27FC236}">
                <a16:creationId xmlns:a16="http://schemas.microsoft.com/office/drawing/2014/main" id="{B0397F03-B7DF-85A3-ED99-D2FA53F90C33}"/>
              </a:ext>
            </a:extLst>
          </p:cNvPr>
          <p:cNvSpPr/>
          <p:nvPr/>
        </p:nvSpPr>
        <p:spPr bwMode="auto">
          <a:xfrm>
            <a:off x="999056" y="-63077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4" name="직사각형 3">
            <a:extLst>
              <a:ext uri="{FF2B5EF4-FFF2-40B4-BE49-F238E27FC236}">
                <a16:creationId xmlns:a16="http://schemas.microsoft.com/office/drawing/2014/main" id="{10336C66-8569-64D2-1C1F-FCA2247BBCA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통합 주문 모니터링</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p>
          <a:p>
            <a:pPr marL="228600" lvl="0" indent="-228600" eaLnBrk="1" hangingPunct="1">
              <a:lnSpc>
                <a:spcPct val="120000"/>
              </a:lnSpc>
              <a:spcAft>
                <a:spcPts val="400"/>
              </a:spcAft>
              <a:buFont typeface="+mj-lt"/>
              <a:buAutoNum type="arabicPeriod"/>
              <a:defRPr/>
            </a:pPr>
            <a:r>
              <a:rPr lang="ko-KR" altLang="en-US" sz="1200" b="1" dirty="0" err="1">
                <a:solidFill>
                  <a:srgbClr val="1F497D">
                    <a:lumMod val="75000"/>
                  </a:srgbClr>
                </a:solidFill>
                <a:cs typeface="Arial" panose="020B0604020202020204" pitchFamily="34" charset="0"/>
              </a:rPr>
              <a:t>내주문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실</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 Order No.</a:t>
            </a:r>
            <a:r>
              <a:rPr lang="ko-KR" altLang="en-US" sz="1200" b="1" dirty="0">
                <a:solidFill>
                  <a:srgbClr val="1F497D">
                    <a:lumMod val="75000"/>
                  </a:srgbClr>
                </a:solidFill>
                <a:cs typeface="Arial" panose="020B0604020202020204" pitchFamily="34" charset="0"/>
              </a:rPr>
              <a:t>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a:t>
            </a:r>
            <a:r>
              <a:rPr lang="en-US" altLang="ko-KR" sz="1100" dirty="0">
                <a:solidFill>
                  <a:schemeClr val="tx1"/>
                </a:solidFill>
                <a:cs typeface="Arial" panose="020B0604020202020204" pitchFamily="34" charset="0"/>
              </a:rPr>
              <a:t>‘</a:t>
            </a:r>
            <a:r>
              <a:rPr lang="ko-KR" altLang="en-US" sz="1100" dirty="0" err="1">
                <a:solidFill>
                  <a:schemeClr val="tx1"/>
                </a:solidFill>
                <a:cs typeface="Arial" panose="020B0604020202020204" pitchFamily="34" charset="0"/>
              </a:rPr>
              <a:t>내주문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조회 적용</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실</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필수 조회 조건 및 </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과 </a:t>
            </a:r>
            <a:r>
              <a:rPr lang="en-US" altLang="ko-KR" sz="1100" dirty="0">
                <a:solidFill>
                  <a:schemeClr val="tx1"/>
                </a:solidFill>
                <a:cs typeface="Arial" panose="020B0604020202020204" pitchFamily="34" charset="0"/>
              </a:rPr>
              <a:t>‘Order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No’</a:t>
            </a:r>
            <a:r>
              <a:rPr lang="ko-KR" altLang="en-US" sz="1100" dirty="0">
                <a:solidFill>
                  <a:schemeClr val="tx1"/>
                </a:solidFill>
                <a:cs typeface="Arial" panose="020B0604020202020204" pitchFamily="34" charset="0"/>
              </a:rPr>
              <a:t> 복수 검색 가능</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조회조건 기반 주문량</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생산 단계별 생산량</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누계 </a:t>
            </a:r>
            <a:r>
              <a:rPr lang="en-US" altLang="ko-KR" sz="1200" b="1" dirty="0">
                <a:solidFill>
                  <a:srgbClr val="1F497D">
                    <a:lumMod val="75000"/>
                  </a:srgbClr>
                </a:solidFill>
                <a:cs typeface="Arial" panose="020B0604020202020204" pitchFamily="34" charset="0"/>
              </a:rPr>
              <a:t>Bar chart </a:t>
            </a:r>
            <a:r>
              <a:rPr lang="ko-KR" altLang="en-US" sz="1200" b="1" dirty="0">
                <a:solidFill>
                  <a:srgbClr val="1F497D">
                    <a:lumMod val="75000"/>
                  </a:srgbClr>
                </a:solidFill>
                <a:cs typeface="Arial" panose="020B0604020202020204" pitchFamily="34" charset="0"/>
              </a:rPr>
              <a:t>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Bar chart </a:t>
            </a:r>
            <a:r>
              <a:rPr lang="ko-KR" altLang="en-US" sz="1100" dirty="0">
                <a:solidFill>
                  <a:schemeClr val="tx1"/>
                </a:solidFill>
                <a:cs typeface="Arial" panose="020B0604020202020204" pitchFamily="34" charset="0"/>
              </a:rPr>
              <a:t>클릭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해당 주문</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생산정보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리스트 필터 조회</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철강 주문</a:t>
            </a:r>
            <a:r>
              <a:rPr lang="en-US" altLang="ko-KR" sz="1100" dirty="0">
                <a:solidFill>
                  <a:srgbClr val="0000FF"/>
                </a:solidFill>
                <a:cs typeface="Arial" panose="020B0604020202020204" pitchFamily="34" charset="0"/>
              </a:rPr>
              <a:t>/</a:t>
            </a:r>
            <a:r>
              <a:rPr lang="ko-KR" altLang="en-US" sz="1100" dirty="0">
                <a:solidFill>
                  <a:srgbClr val="0000FF"/>
                </a:solidFill>
                <a:cs typeface="Arial" panose="020B0604020202020204" pitchFamily="34" charset="0"/>
              </a:rPr>
              <a:t>생산량 조회 단위는 </a:t>
            </a:r>
            <a:r>
              <a:rPr lang="en-US" altLang="ko-KR" sz="1100" dirty="0">
                <a:solidFill>
                  <a:srgbClr val="0000FF"/>
                </a:solidFill>
                <a:cs typeface="Arial" panose="020B0604020202020204" pitchFamily="34" charset="0"/>
              </a:rPr>
              <a:t>M/T</a:t>
            </a:r>
            <a:r>
              <a:rPr lang="ko-KR" altLang="en-US" sz="1100" dirty="0">
                <a:solidFill>
                  <a:srgbClr val="0000FF"/>
                </a:solidFill>
                <a:cs typeface="Arial" panose="020B0604020202020204" pitchFamily="34" charset="0"/>
              </a:rPr>
              <a:t>임</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기준 상세 주문</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생산정보 리스트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BP</a:t>
            </a:r>
            <a:r>
              <a:rPr lang="ko-KR" altLang="en-US" sz="1100" dirty="0">
                <a:solidFill>
                  <a:schemeClr val="tx1"/>
                </a:solidFill>
                <a:cs typeface="Arial" panose="020B0604020202020204" pitchFamily="34" charset="0"/>
              </a:rPr>
              <a:t>코드</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주문품명코드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a:t>
            </a:r>
            <a:r>
              <a:rPr lang="en-US" altLang="ko-KR" sz="1100" dirty="0">
                <a:solidFill>
                  <a:schemeClr val="tx1"/>
                </a:solidFill>
                <a:cs typeface="Arial" panose="020B0604020202020204" pitchFamily="34" charset="0"/>
              </a:rPr>
              <a:t>PO</a:t>
            </a:r>
            <a:r>
              <a:rPr lang="ko-KR" altLang="en-US" sz="1100" dirty="0">
                <a:solidFill>
                  <a:schemeClr val="tx1"/>
                </a:solidFill>
                <a:cs typeface="Arial" panose="020B0604020202020204" pitchFamily="34" charset="0"/>
              </a:rPr>
              <a:t>번호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담당자 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내수는 인도완료일 기준 </a:t>
            </a:r>
            <a:r>
              <a:rPr lang="en-US" altLang="ko-KR" sz="1100" b="1" dirty="0">
                <a:solidFill>
                  <a:srgbClr val="0000FF"/>
                </a:solidFill>
                <a:cs typeface="Arial" panose="020B0604020202020204" pitchFamily="34" charset="0"/>
              </a:rPr>
              <a:t>45</a:t>
            </a:r>
            <a:r>
              <a:rPr lang="ko-KR" altLang="en-US" sz="1100" b="1" dirty="0">
                <a:solidFill>
                  <a:srgbClr val="0000FF"/>
                </a:solidFill>
                <a:cs typeface="Arial" panose="020B0604020202020204" pitchFamily="34" charset="0"/>
              </a:rPr>
              <a:t>일</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수출은 </a:t>
            </a:r>
            <a:r>
              <a:rPr lang="en-US" altLang="ko-KR" sz="1100" b="1" dirty="0">
                <a:solidFill>
                  <a:srgbClr val="0000FF"/>
                </a:solidFill>
                <a:cs typeface="Arial" panose="020B0604020202020204" pitchFamily="34" charset="0"/>
              </a:rPr>
              <a:t>60</a:t>
            </a:r>
            <a:r>
              <a:rPr lang="ko-KR" altLang="en-US" sz="1100" b="1" dirty="0">
                <a:solidFill>
                  <a:srgbClr val="0000FF"/>
                </a:solidFill>
                <a:cs typeface="Arial" panose="020B0604020202020204" pitchFamily="34" charset="0"/>
              </a:rPr>
              <a:t>일 경과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본 화면에 조회 불가</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9" name="그림 8">
            <a:extLst>
              <a:ext uri="{FF2B5EF4-FFF2-40B4-BE49-F238E27FC236}">
                <a16:creationId xmlns:a16="http://schemas.microsoft.com/office/drawing/2014/main" id="{6524A18F-5B9A-845C-9DEC-448AEF7F5389}"/>
              </a:ext>
            </a:extLst>
          </p:cNvPr>
          <p:cNvPicPr>
            <a:picLocks noChangeAspect="1"/>
          </p:cNvPicPr>
          <p:nvPr/>
        </p:nvPicPr>
        <p:blipFill>
          <a:blip r:embed="rId2"/>
          <a:stretch>
            <a:fillRect/>
          </a:stretch>
        </p:blipFill>
        <p:spPr>
          <a:xfrm>
            <a:off x="264779" y="1896374"/>
            <a:ext cx="6249166" cy="4191000"/>
          </a:xfrm>
          <a:prstGeom prst="rect">
            <a:avLst/>
          </a:prstGeom>
          <a:effectLst>
            <a:outerShdw blurRad="50800" dist="38100" dir="2700000" algn="tl" rotWithShape="0">
              <a:prstClr val="black">
                <a:alpha val="40000"/>
              </a:prstClr>
            </a:outerShdw>
          </a:effectLst>
        </p:spPr>
      </p:pic>
      <p:sp>
        <p:nvSpPr>
          <p:cNvPr id="11" name="화살표: 오각형 66">
            <a:extLst>
              <a:ext uri="{FF2B5EF4-FFF2-40B4-BE49-F238E27FC236}">
                <a16:creationId xmlns:a16="http://schemas.microsoft.com/office/drawing/2014/main" id="{DED647C9-D898-F359-8BD2-C0FA62653DF9}"/>
              </a:ext>
            </a:extLst>
          </p:cNvPr>
          <p:cNvSpPr/>
          <p:nvPr/>
        </p:nvSpPr>
        <p:spPr bwMode="gray">
          <a:xfrm>
            <a:off x="2599087" y="2087911"/>
            <a:ext cx="385653" cy="1635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화살표: 오각형 66">
            <a:extLst>
              <a:ext uri="{FF2B5EF4-FFF2-40B4-BE49-F238E27FC236}">
                <a16:creationId xmlns:a16="http://schemas.microsoft.com/office/drawing/2014/main" id="{CD2822F9-5E99-ED0C-8A8D-76388CC42D50}"/>
              </a:ext>
            </a:extLst>
          </p:cNvPr>
          <p:cNvSpPr/>
          <p:nvPr/>
        </p:nvSpPr>
        <p:spPr bwMode="gray">
          <a:xfrm>
            <a:off x="264779" y="2251495"/>
            <a:ext cx="6179153" cy="5175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화살표: 오각형 66">
            <a:extLst>
              <a:ext uri="{FF2B5EF4-FFF2-40B4-BE49-F238E27FC236}">
                <a16:creationId xmlns:a16="http://schemas.microsoft.com/office/drawing/2014/main" id="{230AF10C-9A01-641A-4D4E-B13F0A3923F7}"/>
              </a:ext>
            </a:extLst>
          </p:cNvPr>
          <p:cNvSpPr/>
          <p:nvPr/>
        </p:nvSpPr>
        <p:spPr bwMode="gray">
          <a:xfrm>
            <a:off x="245535" y="2911416"/>
            <a:ext cx="6198397" cy="15311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F5C15E08-44FB-CB30-23C1-631AD0B36E4B}"/>
              </a:ext>
            </a:extLst>
          </p:cNvPr>
          <p:cNvSpPr/>
          <p:nvPr/>
        </p:nvSpPr>
        <p:spPr bwMode="gray">
          <a:xfrm>
            <a:off x="245534" y="4494302"/>
            <a:ext cx="6198397" cy="160169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EDD9C8F3-4CE1-8275-1829-104457753A08}"/>
              </a:ext>
            </a:extLst>
          </p:cNvPr>
          <p:cNvSpPr/>
          <p:nvPr/>
        </p:nvSpPr>
        <p:spPr bwMode="auto">
          <a:xfrm>
            <a:off x="2470483" y="19360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타원 21">
            <a:extLst>
              <a:ext uri="{FF2B5EF4-FFF2-40B4-BE49-F238E27FC236}">
                <a16:creationId xmlns:a16="http://schemas.microsoft.com/office/drawing/2014/main" id="{991FA740-99B7-BA01-A0FB-E57CECE65D36}"/>
              </a:ext>
            </a:extLst>
          </p:cNvPr>
          <p:cNvSpPr/>
          <p:nvPr/>
        </p:nvSpPr>
        <p:spPr bwMode="auto">
          <a:xfrm>
            <a:off x="174536" y="21518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1B85CCBD-320F-8399-A1FC-C46B7EECF98C}"/>
              </a:ext>
            </a:extLst>
          </p:cNvPr>
          <p:cNvSpPr/>
          <p:nvPr/>
        </p:nvSpPr>
        <p:spPr bwMode="auto">
          <a:xfrm>
            <a:off x="174536" y="28402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ADD2D631-7ED5-9662-547D-A0F5774696D0}"/>
              </a:ext>
            </a:extLst>
          </p:cNvPr>
          <p:cNvSpPr/>
          <p:nvPr/>
        </p:nvSpPr>
        <p:spPr bwMode="auto">
          <a:xfrm>
            <a:off x="178378" y="445410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E5BB73F2-0213-BF8C-E3AE-EF840A1CBE84}"/>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68570" y="3770608"/>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71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337AB-0AB8-C94A-9CD3-737AA70D855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ACB2771-B0F2-4CE3-D71B-C1F55842C19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C46F27C4-FC6F-5FAE-A5F1-BE63DD93DDDD}"/>
              </a:ext>
            </a:extLst>
          </p:cNvPr>
          <p:cNvGraphicFramePr>
            <a:graphicFrameLocks noGrp="1"/>
          </p:cNvGraphicFramePr>
          <p:nvPr>
            <p:extLst>
              <p:ext uri="{D42A27DB-BD31-4B8C-83A1-F6EECF244321}">
                <p14:modId xmlns:p14="http://schemas.microsoft.com/office/powerpoint/2010/main" val="950629546"/>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 </a:t>
                      </a:r>
                      <a:r>
                        <a:rPr lang="ko-KR" altLang="en-US" sz="1200" b="1" dirty="0"/>
                        <a:t>출하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111B096-7D27-AD4B-7548-D6A12EDE75E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ED63B3D9-DCFC-0F23-D770-1B3ABC8654F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통합 주문 모니터링</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출하</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탭 클릭</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err="1">
                <a:solidFill>
                  <a:srgbClr val="1F497D">
                    <a:lumMod val="75000"/>
                  </a:srgbClr>
                </a:solidFill>
                <a:cs typeface="Arial" panose="020B0604020202020204" pitchFamily="34" charset="0"/>
              </a:rPr>
              <a:t>내주문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실</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 Order No.</a:t>
            </a:r>
            <a:r>
              <a:rPr lang="ko-KR" altLang="en-US" sz="1200" b="1" dirty="0">
                <a:solidFill>
                  <a:srgbClr val="1F497D">
                    <a:lumMod val="75000"/>
                  </a:srgbClr>
                </a:solidFill>
                <a:cs typeface="Arial" panose="020B0604020202020204" pitchFamily="34" charset="0"/>
              </a:rPr>
              <a:t>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a:t>
            </a:r>
            <a:r>
              <a:rPr lang="en-US" altLang="ko-KR" sz="1100" dirty="0">
                <a:solidFill>
                  <a:schemeClr val="tx1"/>
                </a:solidFill>
                <a:cs typeface="Arial" panose="020B0604020202020204" pitchFamily="34" charset="0"/>
              </a:rPr>
              <a:t>‘</a:t>
            </a:r>
            <a:r>
              <a:rPr lang="ko-KR" altLang="en-US" sz="1100" dirty="0" err="1">
                <a:solidFill>
                  <a:schemeClr val="tx1"/>
                </a:solidFill>
                <a:cs typeface="Arial" panose="020B0604020202020204" pitchFamily="34" charset="0"/>
              </a:rPr>
              <a:t>내주문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조회 적용</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실</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필수 조회 조건 및 </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과 </a:t>
            </a:r>
            <a:r>
              <a:rPr lang="en-US" altLang="ko-KR" sz="1100" dirty="0">
                <a:solidFill>
                  <a:schemeClr val="tx1"/>
                </a:solidFill>
                <a:cs typeface="Arial" panose="020B0604020202020204" pitchFamily="34" charset="0"/>
              </a:rPr>
              <a:t>‘Order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No’</a:t>
            </a:r>
            <a:r>
              <a:rPr lang="ko-KR" altLang="en-US" sz="1100" dirty="0">
                <a:solidFill>
                  <a:schemeClr val="tx1"/>
                </a:solidFill>
                <a:cs typeface="Arial" panose="020B0604020202020204" pitchFamily="34" charset="0"/>
              </a:rPr>
              <a:t> 복수 검색 가능</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조회조건 기반 출하시지 대기</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출하대기</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월별 출하량 합계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Line</a:t>
            </a:r>
            <a:r>
              <a:rPr lang="ko-KR" altLang="en-US" sz="1100" dirty="0">
                <a:solidFill>
                  <a:schemeClr val="tx1"/>
                </a:solidFill>
                <a:cs typeface="Arial" panose="020B0604020202020204" pitchFamily="34" charset="0"/>
              </a:rPr>
              <a:t>별 </a:t>
            </a:r>
            <a:r>
              <a:rPr lang="ko-KR" altLang="en-US" sz="1100" dirty="0" err="1">
                <a:solidFill>
                  <a:schemeClr val="tx1"/>
                </a:solidFill>
                <a:cs typeface="Arial" panose="020B0604020202020204" pitchFamily="34" charset="0"/>
              </a:rPr>
              <a:t>출하지시대기량</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&gt; </a:t>
            </a:r>
            <a:r>
              <a:rPr lang="ko-KR" altLang="en-US" sz="1100" dirty="0">
                <a:solidFill>
                  <a:schemeClr val="tx1"/>
                </a:solidFill>
                <a:cs typeface="Arial" panose="020B0604020202020204" pitchFamily="34" charset="0"/>
              </a:rPr>
              <a:t>출하대기로 전환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출하지시 대기</a:t>
            </a:r>
            <a:r>
              <a:rPr lang="en-US" altLang="ko-KR" sz="1100" dirty="0">
                <a:solidFill>
                  <a:schemeClr val="tx1"/>
                </a:solidFill>
                <a:cs typeface="Arial" panose="020B0604020202020204" pitchFamily="34" charset="0"/>
              </a:rPr>
              <a:t>&gt; </a:t>
            </a:r>
            <a:r>
              <a:rPr lang="ko-KR" altLang="en-US" sz="1100" dirty="0">
                <a:solidFill>
                  <a:schemeClr val="tx1"/>
                </a:solidFill>
                <a:cs typeface="Arial" panose="020B0604020202020204" pitchFamily="34" charset="0"/>
              </a:rPr>
              <a:t>출하대기로 </a:t>
            </a:r>
            <a:r>
              <a:rPr lang="en-US" altLang="ko-KR" sz="1100" dirty="0">
                <a:solidFill>
                  <a:schemeClr val="tx1"/>
                </a:solidFill>
                <a:cs typeface="Arial" panose="020B0604020202020204" pitchFamily="34" charset="0"/>
              </a:rPr>
              <a:t>Sorting</a:t>
            </a:r>
            <a:r>
              <a:rPr lang="ko-KR" altLang="en-US" sz="1100" dirty="0">
                <a:solidFill>
                  <a:schemeClr val="tx1"/>
                </a:solidFill>
                <a:cs typeface="Arial" panose="020B0604020202020204" pitchFamily="34" charset="0"/>
              </a:rPr>
              <a:t>됨</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출하량</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출하실적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연결</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스코어카드 클릭 시</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해당 출하 리스트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필터 조회</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철강 출하 조회 단위는 </a:t>
            </a:r>
            <a:r>
              <a:rPr lang="en-US" altLang="ko-KR" sz="1100" dirty="0">
                <a:solidFill>
                  <a:srgbClr val="0000FF"/>
                </a:solidFill>
                <a:cs typeface="Arial" panose="020B0604020202020204" pitchFamily="34" charset="0"/>
              </a:rPr>
              <a:t>M/T</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기준 상세 출하정보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품명코드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출하지시대기량</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선박코드 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내수</a:t>
            </a: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수출 출하정보는 전체 조회되지만</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수출만 스코어카드에 출하량 조회됨</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0" name="그림 9">
            <a:extLst>
              <a:ext uri="{FF2B5EF4-FFF2-40B4-BE49-F238E27FC236}">
                <a16:creationId xmlns:a16="http://schemas.microsoft.com/office/drawing/2014/main" id="{1AE5B77D-826B-58D9-F18E-F6B96EBF87EE}"/>
              </a:ext>
            </a:extLst>
          </p:cNvPr>
          <p:cNvPicPr>
            <a:picLocks noChangeAspect="1"/>
          </p:cNvPicPr>
          <p:nvPr/>
        </p:nvPicPr>
        <p:blipFill>
          <a:blip r:embed="rId2"/>
          <a:stretch>
            <a:fillRect/>
          </a:stretch>
        </p:blipFill>
        <p:spPr>
          <a:xfrm>
            <a:off x="269617" y="1905000"/>
            <a:ext cx="6246124" cy="4191000"/>
          </a:xfrm>
          <a:prstGeom prst="rect">
            <a:avLst/>
          </a:prstGeom>
          <a:effectLst>
            <a:outerShdw blurRad="50800" dist="38100" dir="2700000" algn="tl" rotWithShape="0">
              <a:prstClr val="black">
                <a:alpha val="40000"/>
              </a:prstClr>
            </a:outerShdw>
          </a:effectLst>
        </p:spPr>
      </p:pic>
      <p:sp>
        <p:nvSpPr>
          <p:cNvPr id="21" name="화살표: 오각형 66">
            <a:extLst>
              <a:ext uri="{FF2B5EF4-FFF2-40B4-BE49-F238E27FC236}">
                <a16:creationId xmlns:a16="http://schemas.microsoft.com/office/drawing/2014/main" id="{31239137-74D0-2783-58B5-7F4D024375B6}"/>
              </a:ext>
            </a:extLst>
          </p:cNvPr>
          <p:cNvSpPr/>
          <p:nvPr/>
        </p:nvSpPr>
        <p:spPr bwMode="gray">
          <a:xfrm>
            <a:off x="2599087" y="2087911"/>
            <a:ext cx="385653" cy="1635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B9ADD95C-9534-FE9E-AD2E-FCD2561FEC7A}"/>
              </a:ext>
            </a:extLst>
          </p:cNvPr>
          <p:cNvSpPr/>
          <p:nvPr/>
        </p:nvSpPr>
        <p:spPr bwMode="auto">
          <a:xfrm>
            <a:off x="2470483" y="19360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화살표: 오각형 66">
            <a:extLst>
              <a:ext uri="{FF2B5EF4-FFF2-40B4-BE49-F238E27FC236}">
                <a16:creationId xmlns:a16="http://schemas.microsoft.com/office/drawing/2014/main" id="{4FFC054D-97E0-CDD8-3B97-B6E2396A799C}"/>
              </a:ext>
            </a:extLst>
          </p:cNvPr>
          <p:cNvSpPr/>
          <p:nvPr/>
        </p:nvSpPr>
        <p:spPr bwMode="gray">
          <a:xfrm>
            <a:off x="427387" y="2918491"/>
            <a:ext cx="273653" cy="1599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28EA3762-C4E6-A5A5-0DC2-2FD2544D7FC9}"/>
              </a:ext>
            </a:extLst>
          </p:cNvPr>
          <p:cNvSpPr/>
          <p:nvPr/>
        </p:nvSpPr>
        <p:spPr bwMode="auto">
          <a:xfrm>
            <a:off x="620162" y="28066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CCA82D4D-661C-0889-CE59-7FE66425AFC1}"/>
              </a:ext>
            </a:extLst>
          </p:cNvPr>
          <p:cNvSpPr/>
          <p:nvPr/>
        </p:nvSpPr>
        <p:spPr bwMode="gray">
          <a:xfrm>
            <a:off x="264779" y="2251495"/>
            <a:ext cx="6179153" cy="5175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2300CE83-E81C-885C-96E7-45EB491622A9}"/>
              </a:ext>
            </a:extLst>
          </p:cNvPr>
          <p:cNvSpPr/>
          <p:nvPr/>
        </p:nvSpPr>
        <p:spPr bwMode="auto">
          <a:xfrm>
            <a:off x="192970" y="21501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화살표: 오각형 66">
            <a:extLst>
              <a:ext uri="{FF2B5EF4-FFF2-40B4-BE49-F238E27FC236}">
                <a16:creationId xmlns:a16="http://schemas.microsoft.com/office/drawing/2014/main" id="{25F29E5F-F2DC-C70D-C8F8-509F1D5AC123}"/>
              </a:ext>
            </a:extLst>
          </p:cNvPr>
          <p:cNvSpPr/>
          <p:nvPr/>
        </p:nvSpPr>
        <p:spPr bwMode="gray">
          <a:xfrm>
            <a:off x="264778" y="3141998"/>
            <a:ext cx="6179153" cy="119378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2B95A989-0297-4A72-1F14-B4B9259AC350}"/>
              </a:ext>
            </a:extLst>
          </p:cNvPr>
          <p:cNvSpPr/>
          <p:nvPr/>
        </p:nvSpPr>
        <p:spPr bwMode="gray">
          <a:xfrm>
            <a:off x="264778" y="4419114"/>
            <a:ext cx="6179153" cy="16768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68A33D77-A124-0F36-E199-57E2F2AE80BC}"/>
              </a:ext>
            </a:extLst>
          </p:cNvPr>
          <p:cNvSpPr/>
          <p:nvPr/>
        </p:nvSpPr>
        <p:spPr bwMode="auto">
          <a:xfrm>
            <a:off x="175387" y="30586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타원 29">
            <a:extLst>
              <a:ext uri="{FF2B5EF4-FFF2-40B4-BE49-F238E27FC236}">
                <a16:creationId xmlns:a16="http://schemas.microsoft.com/office/drawing/2014/main" id="{81875AFB-20EA-861E-8044-E5922114DCE5}"/>
              </a:ext>
            </a:extLst>
          </p:cNvPr>
          <p:cNvSpPr/>
          <p:nvPr/>
        </p:nvSpPr>
        <p:spPr bwMode="auto">
          <a:xfrm>
            <a:off x="174535" y="43357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1"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CC07C745-0584-C608-9FF3-9251B83AB908}"/>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06370" y="3896333"/>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0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241F-6414-A04C-1A8D-B96FEE76A1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E00EC3-80C7-E156-360B-89DA5685C42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2C85A16D-7211-F5F7-E481-692EDFCA9A82}"/>
              </a:ext>
            </a:extLst>
          </p:cNvPr>
          <p:cNvGraphicFramePr>
            <a:graphicFrameLocks noGrp="1"/>
          </p:cNvGraphicFramePr>
          <p:nvPr>
            <p:extLst>
              <p:ext uri="{D42A27DB-BD31-4B8C-83A1-F6EECF244321}">
                <p14:modId xmlns:p14="http://schemas.microsoft.com/office/powerpoint/2010/main" val="422143959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a:t>
                      </a:r>
                      <a:r>
                        <a:rPr lang="ko-KR" altLang="en-US" sz="1200" b="1" dirty="0"/>
                        <a:t>배선 출하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4.1 </a:t>
                      </a:r>
                      <a:r>
                        <a:rPr lang="ko-KR" altLang="en-US" sz="1200" b="1" dirty="0"/>
                        <a:t>배선</a:t>
                      </a:r>
                      <a:r>
                        <a:rPr lang="en-US" altLang="ko-KR" sz="1200" b="1" dirty="0"/>
                        <a:t>/</a:t>
                      </a:r>
                      <a:r>
                        <a:rPr lang="ko-KR" altLang="en-US" sz="1200" b="1" dirty="0"/>
                        <a:t>출하 조회</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배선</a:t>
                      </a:r>
                      <a:r>
                        <a:rPr lang="en-US" altLang="ko-KR" sz="1200" b="1" dirty="0"/>
                        <a:t>/</a:t>
                      </a:r>
                      <a:r>
                        <a:rPr lang="ko-KR" altLang="en-US" sz="1200" b="1" dirty="0"/>
                        <a:t>출하</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출하</a:t>
                      </a:r>
                      <a:r>
                        <a:rPr lang="en-US" altLang="ko-KR" sz="1200" b="1" dirty="0"/>
                        <a:t>/</a:t>
                      </a:r>
                      <a:r>
                        <a:rPr lang="ko-KR" altLang="en-US" sz="1200" b="1" dirty="0"/>
                        <a:t>배선</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B2303D8-F32C-1460-4DFF-F62D2CEC238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1" name="그림 20">
            <a:extLst>
              <a:ext uri="{FF2B5EF4-FFF2-40B4-BE49-F238E27FC236}">
                <a16:creationId xmlns:a16="http://schemas.microsoft.com/office/drawing/2014/main" id="{C859AD7B-33D2-E816-2201-AD5A6DCB3D1A}"/>
              </a:ext>
            </a:extLst>
          </p:cNvPr>
          <p:cNvPicPr>
            <a:picLocks noChangeAspect="1"/>
          </p:cNvPicPr>
          <p:nvPr/>
        </p:nvPicPr>
        <p:blipFill>
          <a:blip r:embed="rId2"/>
          <a:srcRect b="6378"/>
          <a:stretch>
            <a:fillRect/>
          </a:stretch>
        </p:blipFill>
        <p:spPr>
          <a:xfrm>
            <a:off x="286717" y="1866900"/>
            <a:ext cx="6219046" cy="4010372"/>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C07C6AE8-0715-DC5C-1E28-58F31BA6DC77}"/>
              </a:ext>
            </a:extLst>
          </p:cNvPr>
          <p:cNvSpPr/>
          <p:nvPr/>
        </p:nvSpPr>
        <p:spPr bwMode="gray">
          <a:xfrm>
            <a:off x="2208849" y="2072465"/>
            <a:ext cx="412432" cy="16781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화살표: 오각형 66">
            <a:extLst>
              <a:ext uri="{FF2B5EF4-FFF2-40B4-BE49-F238E27FC236}">
                <a16:creationId xmlns:a16="http://schemas.microsoft.com/office/drawing/2014/main" id="{B4385C2E-F399-A1A0-572E-86FBE5929DD7}"/>
              </a:ext>
            </a:extLst>
          </p:cNvPr>
          <p:cNvSpPr/>
          <p:nvPr/>
        </p:nvSpPr>
        <p:spPr bwMode="gray">
          <a:xfrm>
            <a:off x="342900" y="2825507"/>
            <a:ext cx="6162863" cy="45871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82742CB3-2D45-7D1B-FC9E-7F8528444C98}"/>
              </a:ext>
            </a:extLst>
          </p:cNvPr>
          <p:cNvSpPr/>
          <p:nvPr/>
        </p:nvSpPr>
        <p:spPr bwMode="auto">
          <a:xfrm>
            <a:off x="2082848" y="18949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23" name="타원 22">
            <a:extLst>
              <a:ext uri="{FF2B5EF4-FFF2-40B4-BE49-F238E27FC236}">
                <a16:creationId xmlns:a16="http://schemas.microsoft.com/office/drawing/2014/main" id="{92CE52F1-8245-5CBD-9CA1-009E14F1EE04}"/>
              </a:ext>
            </a:extLst>
          </p:cNvPr>
          <p:cNvSpPr/>
          <p:nvPr/>
        </p:nvSpPr>
        <p:spPr bwMode="auto">
          <a:xfrm>
            <a:off x="224426" y="27222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8"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617A8C97-C51C-3BC6-7676-0E9A53BA2FCF}"/>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1504" y="3004464"/>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1D555DE-19C8-D862-1F3F-8A142267CA9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출하</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배선</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철강주문의 배선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출하정보 조회됨</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 대상 </a:t>
            </a:r>
            <a:r>
              <a:rPr lang="en-US" altLang="ko-KR" sz="1200" b="1" dirty="0">
                <a:solidFill>
                  <a:srgbClr val="1F497D">
                    <a:lumMod val="75000"/>
                  </a:srgbClr>
                </a:solidFill>
                <a:cs typeface="Arial" panose="020B0604020202020204" pitchFamily="34" charset="0"/>
              </a:rPr>
              <a:t>Order Shipping </a:t>
            </a:r>
            <a:r>
              <a:rPr lang="ko-KR" altLang="en-US" sz="1200" b="1" dirty="0">
                <a:solidFill>
                  <a:srgbClr val="1F497D">
                    <a:lumMod val="75000"/>
                  </a:srgbClr>
                </a:solidFill>
                <a:cs typeface="Arial" panose="020B0604020202020204" pitchFamily="34" charset="0"/>
              </a:rPr>
              <a:t>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Shipping: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t>
            </a:r>
            <a:r>
              <a:rPr lang="ko-KR" altLang="en-US" sz="1100" dirty="0">
                <a:solidFill>
                  <a:schemeClr val="tx1"/>
                </a:solidFill>
                <a:cs typeface="Arial" panose="020B0604020202020204" pitchFamily="34" charset="0"/>
              </a:rPr>
              <a:t>제품코드</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2793163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2778-5EC6-459A-F29E-04EE554D5D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B838A9-1494-93BB-CB9C-280AEA8868C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320F355-2B97-B6CD-A1BB-7BC4C16C649D}"/>
              </a:ext>
            </a:extLst>
          </p:cNvPr>
          <p:cNvGraphicFramePr>
            <a:graphicFrameLocks noGrp="1"/>
          </p:cNvGraphicFramePr>
          <p:nvPr>
            <p:extLst>
              <p:ext uri="{D42A27DB-BD31-4B8C-83A1-F6EECF244321}">
                <p14:modId xmlns:p14="http://schemas.microsoft.com/office/powerpoint/2010/main" val="380970750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a:t>
                      </a:r>
                      <a:r>
                        <a:rPr lang="ko-KR" altLang="en-US" sz="1200" b="1" dirty="0"/>
                        <a:t>배선 출하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4.1 </a:t>
                      </a:r>
                      <a:r>
                        <a:rPr lang="ko-KR" altLang="en-US" sz="1200" b="1" dirty="0"/>
                        <a:t>배선</a:t>
                      </a:r>
                      <a:r>
                        <a:rPr lang="en-US" altLang="ko-KR" sz="1200" b="1" dirty="0"/>
                        <a:t>/</a:t>
                      </a:r>
                      <a:r>
                        <a:rPr lang="ko-KR" altLang="en-US" sz="1200" b="1" dirty="0"/>
                        <a:t>출하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배선</a:t>
                      </a:r>
                      <a:r>
                        <a:rPr lang="en-US" altLang="ko-KR" sz="1200" b="1" dirty="0"/>
                        <a:t>/</a:t>
                      </a:r>
                      <a:r>
                        <a:rPr lang="ko-KR" altLang="en-US" sz="1200" b="1" dirty="0"/>
                        <a:t>출하</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출하</a:t>
                      </a:r>
                      <a:r>
                        <a:rPr lang="en-US" altLang="ko-KR" sz="1200" b="1" dirty="0"/>
                        <a:t>/</a:t>
                      </a:r>
                      <a:r>
                        <a:rPr lang="ko-KR" altLang="en-US" sz="1200" b="1" dirty="0"/>
                        <a:t>배선 </a:t>
                      </a:r>
                      <a:r>
                        <a:rPr lang="en-US" altLang="ko-KR" sz="1200" b="1" dirty="0"/>
                        <a:t>&gt; Order Shipping </a:t>
                      </a:r>
                      <a:r>
                        <a:rPr lang="ko-KR" altLang="en-US" sz="1200" b="1" dirty="0"/>
                        <a:t>상세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3D05F34-14DC-DAC7-7B53-058C1D6587B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pSp>
        <p:nvGrpSpPr>
          <p:cNvPr id="14" name="그룹 13">
            <a:extLst>
              <a:ext uri="{FF2B5EF4-FFF2-40B4-BE49-F238E27FC236}">
                <a16:creationId xmlns:a16="http://schemas.microsoft.com/office/drawing/2014/main" id="{F3DEE07D-3F19-B88F-423E-B26E1EE75467}"/>
              </a:ext>
            </a:extLst>
          </p:cNvPr>
          <p:cNvGrpSpPr/>
          <p:nvPr/>
        </p:nvGrpSpPr>
        <p:grpSpPr>
          <a:xfrm>
            <a:off x="290657" y="1904458"/>
            <a:ext cx="6193963" cy="4553265"/>
            <a:chOff x="142082" y="1844675"/>
            <a:chExt cx="6116660" cy="4712422"/>
          </a:xfrm>
        </p:grpSpPr>
        <p:pic>
          <p:nvPicPr>
            <p:cNvPr id="12" name="그림 11">
              <a:extLst>
                <a:ext uri="{FF2B5EF4-FFF2-40B4-BE49-F238E27FC236}">
                  <a16:creationId xmlns:a16="http://schemas.microsoft.com/office/drawing/2014/main" id="{EB777E37-8C51-A500-DDB4-E21407C720AF}"/>
                </a:ext>
              </a:extLst>
            </p:cNvPr>
            <p:cNvPicPr>
              <a:picLocks noChangeAspect="1"/>
            </p:cNvPicPr>
            <p:nvPr/>
          </p:nvPicPr>
          <p:blipFill>
            <a:blip r:embed="rId2"/>
            <a:srcRect r="777" b="3791"/>
            <a:stretch>
              <a:fillRect/>
            </a:stretch>
          </p:blipFill>
          <p:spPr>
            <a:xfrm>
              <a:off x="142082" y="1844675"/>
              <a:ext cx="6116660" cy="2838682"/>
            </a:xfrm>
            <a:prstGeom prst="rect">
              <a:avLst/>
            </a:prstGeom>
          </p:spPr>
        </p:pic>
        <p:pic>
          <p:nvPicPr>
            <p:cNvPr id="13" name="그림 12">
              <a:extLst>
                <a:ext uri="{FF2B5EF4-FFF2-40B4-BE49-F238E27FC236}">
                  <a16:creationId xmlns:a16="http://schemas.microsoft.com/office/drawing/2014/main" id="{CA9928C6-FF8C-1080-B141-1FEBB8EDF9C7}"/>
                </a:ext>
              </a:extLst>
            </p:cNvPr>
            <p:cNvPicPr>
              <a:picLocks noChangeAspect="1"/>
            </p:cNvPicPr>
            <p:nvPr/>
          </p:nvPicPr>
          <p:blipFill>
            <a:blip r:embed="rId3"/>
            <a:srcRect t="42257" r="606"/>
            <a:stretch>
              <a:fillRect/>
            </a:stretch>
          </p:blipFill>
          <p:spPr>
            <a:xfrm>
              <a:off x="142082" y="4683357"/>
              <a:ext cx="6116660" cy="1873740"/>
            </a:xfrm>
            <a:prstGeom prst="rect">
              <a:avLst/>
            </a:prstGeom>
          </p:spPr>
        </p:pic>
      </p:grpSp>
      <p:sp>
        <p:nvSpPr>
          <p:cNvPr id="9" name="화살표: 오각형 66">
            <a:extLst>
              <a:ext uri="{FF2B5EF4-FFF2-40B4-BE49-F238E27FC236}">
                <a16:creationId xmlns:a16="http://schemas.microsoft.com/office/drawing/2014/main" id="{11763758-DE2F-5E41-9361-4CA31EC6E85C}"/>
              </a:ext>
            </a:extLst>
          </p:cNvPr>
          <p:cNvSpPr/>
          <p:nvPr/>
        </p:nvSpPr>
        <p:spPr bwMode="gray">
          <a:xfrm>
            <a:off x="364808" y="2583180"/>
            <a:ext cx="4054791" cy="13258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CEA41196-A00B-CE46-CB90-F7AA6238D353}"/>
              </a:ext>
            </a:extLst>
          </p:cNvPr>
          <p:cNvSpPr/>
          <p:nvPr/>
        </p:nvSpPr>
        <p:spPr bwMode="gray">
          <a:xfrm>
            <a:off x="364807" y="3951725"/>
            <a:ext cx="4054791" cy="25059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EC5FFCAB-329C-34D3-B7F3-C6D595BDC29F}"/>
              </a:ext>
            </a:extLst>
          </p:cNvPr>
          <p:cNvSpPr/>
          <p:nvPr/>
        </p:nvSpPr>
        <p:spPr bwMode="gray">
          <a:xfrm>
            <a:off x="4493748" y="2439252"/>
            <a:ext cx="1990872" cy="114976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9A212794-6166-3767-2CE5-2E59679866BC}"/>
              </a:ext>
            </a:extLst>
          </p:cNvPr>
          <p:cNvSpPr/>
          <p:nvPr/>
        </p:nvSpPr>
        <p:spPr bwMode="auto">
          <a:xfrm>
            <a:off x="235454" y="24633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
        <p:nvSpPr>
          <p:cNvPr id="18" name="타원 17">
            <a:extLst>
              <a:ext uri="{FF2B5EF4-FFF2-40B4-BE49-F238E27FC236}">
                <a16:creationId xmlns:a16="http://schemas.microsoft.com/office/drawing/2014/main" id="{5AAD7345-A2D0-D919-F477-A9098DAF1B08}"/>
              </a:ext>
            </a:extLst>
          </p:cNvPr>
          <p:cNvSpPr/>
          <p:nvPr/>
        </p:nvSpPr>
        <p:spPr bwMode="auto">
          <a:xfrm>
            <a:off x="259098" y="38319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6A1719C3-BFCE-C5E5-3D1B-1D7FDDBF546D}"/>
              </a:ext>
            </a:extLst>
          </p:cNvPr>
          <p:cNvSpPr/>
          <p:nvPr/>
        </p:nvSpPr>
        <p:spPr bwMode="auto">
          <a:xfrm>
            <a:off x="4382056" y="23012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p>
        </p:txBody>
      </p:sp>
      <p:sp>
        <p:nvSpPr>
          <p:cNvPr id="3" name="직사각형 2">
            <a:extLst>
              <a:ext uri="{FF2B5EF4-FFF2-40B4-BE49-F238E27FC236}">
                <a16:creationId xmlns:a16="http://schemas.microsoft.com/office/drawing/2014/main" id="{922579BD-90CC-947A-43EF-0D74E262EF8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및 제품 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Line no, </a:t>
            </a:r>
            <a:r>
              <a:rPr lang="ko-KR" altLang="en-US" sz="1100" dirty="0">
                <a:solidFill>
                  <a:schemeClr val="tx1"/>
                </a:solidFill>
                <a:cs typeface="Arial" panose="020B0604020202020204" pitchFamily="34" charset="0"/>
              </a:rPr>
              <a:t>고객코드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규격</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제품번호</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제품중량</a:t>
            </a:r>
            <a:r>
              <a:rPr lang="en-US" altLang="ko-KR" sz="1100" dirty="0">
                <a:solidFill>
                  <a:schemeClr val="tx1"/>
                </a:solidFill>
                <a:cs typeface="Arial" panose="020B0604020202020204" pitchFamily="34" charset="0"/>
              </a:rPr>
              <a:t>(kg) </a:t>
            </a:r>
            <a:r>
              <a:rPr lang="ko-KR" altLang="en-US" sz="1100" dirty="0">
                <a:solidFill>
                  <a:schemeClr val="tx1"/>
                </a:solidFill>
                <a:cs typeface="Arial" panose="020B0604020202020204" pitchFamily="34" charset="0"/>
              </a:rPr>
              <a:t>등</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제품 </a:t>
            </a:r>
            <a:r>
              <a:rPr lang="en-US" altLang="ko-KR" sz="1200" b="1" dirty="0">
                <a:solidFill>
                  <a:srgbClr val="1F497D">
                    <a:lumMod val="75000"/>
                  </a:srgbClr>
                </a:solidFill>
                <a:cs typeface="Arial" panose="020B0604020202020204" pitchFamily="34" charset="0"/>
              </a:rPr>
              <a:t>Spec </a:t>
            </a:r>
            <a:r>
              <a:rPr lang="ko-KR" altLang="en-US" sz="1200" b="1" dirty="0">
                <a:solidFill>
                  <a:srgbClr val="1F497D">
                    <a:lumMod val="75000"/>
                  </a:srgbClr>
                </a:solidFill>
                <a:cs typeface="Arial" panose="020B0604020202020204" pitchFamily="34" charset="0"/>
              </a:rPr>
              <a:t>및 출하 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 </a:t>
            </a:r>
            <a:r>
              <a:rPr lang="ko-KR" altLang="en-US" sz="1100" dirty="0" err="1">
                <a:solidFill>
                  <a:schemeClr val="tx1"/>
                </a:solidFill>
                <a:cs typeface="Arial" panose="020B0604020202020204" pitchFamily="34" charset="0"/>
              </a:rPr>
              <a:t>순중량</a:t>
            </a:r>
            <a:r>
              <a:rPr lang="en-US" altLang="ko-KR" sz="1100" dirty="0">
                <a:solidFill>
                  <a:schemeClr val="tx1"/>
                </a:solidFill>
                <a:cs typeface="Arial" panose="020B0604020202020204" pitchFamily="34" charset="0"/>
              </a:rPr>
              <a:t>(kg), </a:t>
            </a:r>
            <a:r>
              <a:rPr lang="ko-KR" altLang="en-US" sz="1100" dirty="0">
                <a:solidFill>
                  <a:schemeClr val="tx1"/>
                </a:solidFill>
                <a:cs typeface="Arial" panose="020B0604020202020204" pitchFamily="34" charset="0"/>
              </a:rPr>
              <a:t>제품 </a:t>
            </a:r>
            <a:r>
              <a:rPr lang="en-US" altLang="ko-KR" sz="1100" dirty="0">
                <a:solidFill>
                  <a:schemeClr val="tx1"/>
                </a:solidFill>
                <a:cs typeface="Arial" panose="020B0604020202020204" pitchFamily="34" charset="0"/>
              </a:rPr>
              <a:t>Gross </a:t>
            </a:r>
            <a:r>
              <a:rPr lang="ko-KR" altLang="en-US" sz="1100" dirty="0" err="1">
                <a:solidFill>
                  <a:schemeClr val="tx1"/>
                </a:solidFill>
                <a:cs typeface="Arial" panose="020B0604020202020204" pitchFamily="34" charset="0"/>
              </a:rPr>
              <a:t>실중량</a:t>
            </a:r>
            <a:r>
              <a:rPr lang="en-US" altLang="ko-KR" sz="1100" dirty="0">
                <a:solidFill>
                  <a:schemeClr val="tx1"/>
                </a:solidFill>
                <a:cs typeface="Arial" panose="020B0604020202020204" pitchFamily="34" charset="0"/>
              </a:rPr>
              <a:t>(kg),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선적항코드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선적항명</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양하항코드</a:t>
            </a:r>
            <a:r>
              <a:rPr lang="ko-KR" altLang="en-US" sz="1100" dirty="0">
                <a:solidFill>
                  <a:schemeClr val="tx1"/>
                </a:solidFill>
                <a:cs typeface="Arial" panose="020B0604020202020204" pitchFamily="34" charset="0"/>
              </a:rPr>
              <a:t> 등</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포스코 고객 매핑 정보</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BP code, </a:t>
            </a:r>
            <a:r>
              <a:rPr lang="ko-KR" altLang="en-US" sz="1100" dirty="0">
                <a:solidFill>
                  <a:schemeClr val="tx1"/>
                </a:solidFill>
                <a:cs typeface="Arial" panose="020B0604020202020204" pitchFamily="34" charset="0"/>
              </a:rPr>
              <a:t>고객명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고객유형</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계약</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비고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고객사코드</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51958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292DA-29DC-25FC-5462-C2078E26603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48EC00-F35C-E2B1-C28F-354937F17A7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FA97779C-03FB-B76C-27A5-1E81D9FB200B}"/>
              </a:ext>
            </a:extLst>
          </p:cNvPr>
          <p:cNvGraphicFramePr>
            <a:graphicFrameLocks noGrp="1"/>
          </p:cNvGraphicFramePr>
          <p:nvPr>
            <p:extLst>
              <p:ext uri="{D42A27DB-BD31-4B8C-83A1-F6EECF244321}">
                <p14:modId xmlns:p14="http://schemas.microsoft.com/office/powerpoint/2010/main" val="171560057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월별 출하 실적 조회</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월별 출하실적 </a:t>
                      </a:r>
                      <a:r>
                        <a:rPr lang="ko-KR" altLang="en-US" sz="1200" b="1" dirty="0" err="1"/>
                        <a:t>레포트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C04BB86-5656-D975-A086-54AAE7CE35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467D6D64-5AC9-5995-1B3F-5FA5AEAB001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보고서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출하실적</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선택</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총 제품중량</a:t>
            </a:r>
            <a:r>
              <a:rPr lang="en-US" altLang="ko-KR" sz="1200" b="1" dirty="0">
                <a:solidFill>
                  <a:srgbClr val="1F497D">
                    <a:lumMod val="75000"/>
                  </a:srgbClr>
                </a:solidFill>
                <a:cs typeface="Arial" panose="020B0604020202020204" pitchFamily="34" charset="0"/>
              </a:rPr>
              <a:t>(kg) </a:t>
            </a:r>
            <a:r>
              <a:rPr lang="ko-KR" altLang="en-US" sz="1200" b="1" dirty="0">
                <a:solidFill>
                  <a:srgbClr val="1F497D">
                    <a:lumMod val="75000"/>
                  </a:srgbClr>
                </a:solidFill>
                <a:cs typeface="Arial" panose="020B0604020202020204" pitchFamily="34" charset="0"/>
              </a:rPr>
              <a:t>합계 조회 및 출하연도</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지역</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거래선 기준 월별 출하량 합계 테이블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조회 연도 </a:t>
            </a:r>
            <a:r>
              <a:rPr lang="ko-KR" altLang="en-US" sz="1100" dirty="0" err="1">
                <a:solidFill>
                  <a:schemeClr val="tx1"/>
                </a:solidFill>
                <a:cs typeface="Arial" panose="020B0604020202020204" pitchFamily="34" charset="0"/>
              </a:rPr>
              <a:t>기준값</a:t>
            </a:r>
            <a:r>
              <a:rPr lang="ko-KR" altLang="en-US" sz="1100" dirty="0">
                <a:solidFill>
                  <a:schemeClr val="tx1"/>
                </a:solidFill>
                <a:cs typeface="Arial" panose="020B0604020202020204" pitchFamily="34" charset="0"/>
              </a:rPr>
              <a:t> 노출</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(2025</a:t>
            </a:r>
            <a:r>
              <a:rPr lang="ko-KR" altLang="en-US" sz="1100" dirty="0">
                <a:solidFill>
                  <a:schemeClr val="tx1"/>
                </a:solidFill>
                <a:cs typeface="Arial" panose="020B0604020202020204" pitchFamily="34" charset="0"/>
              </a:rPr>
              <a:t>년 </a:t>
            </a:r>
            <a:r>
              <a:rPr lang="en-US" altLang="ko-KR" sz="1100" dirty="0">
                <a:solidFill>
                  <a:schemeClr val="tx1"/>
                </a:solidFill>
                <a:cs typeface="Arial" panose="020B0604020202020204" pitchFamily="34" charset="0"/>
              </a:rPr>
              <a:t>1</a:t>
            </a:r>
            <a:r>
              <a:rPr lang="ko-KR" altLang="en-US" sz="1100" dirty="0">
                <a:solidFill>
                  <a:schemeClr val="tx1"/>
                </a:solidFill>
                <a:cs typeface="Arial" panose="020B0604020202020204" pitchFamily="34" charset="0"/>
              </a:rPr>
              <a:t>월</a:t>
            </a:r>
            <a:r>
              <a:rPr lang="en-US" altLang="ko-KR" sz="1100" dirty="0">
                <a:solidFill>
                  <a:schemeClr val="tx1"/>
                </a:solidFill>
                <a:cs typeface="Arial" panose="020B0604020202020204" pitchFamily="34" charset="0"/>
              </a:rPr>
              <a:t>~12</a:t>
            </a:r>
            <a:r>
              <a:rPr lang="ko-KR" altLang="en-US" sz="1100" dirty="0">
                <a:solidFill>
                  <a:schemeClr val="tx1"/>
                </a:solidFill>
                <a:cs typeface="Arial" panose="020B0604020202020204" pitchFamily="34" charset="0"/>
              </a:rPr>
              <a:t>월 출하량 합계</a:t>
            </a:r>
            <a:r>
              <a:rPr lang="en-US" altLang="ko-KR" sz="1100" dirty="0">
                <a:solidFill>
                  <a:schemeClr val="tx1"/>
                </a:solidFill>
                <a:cs typeface="Arial" panose="020B0604020202020204" pitchFamily="34" charset="0"/>
              </a:rPr>
              <a:t>)</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클릭 시</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다른 이름으로 저장 가능 및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편집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 </a:t>
            </a:r>
            <a:r>
              <a:rPr lang="en-US" altLang="ko-KR" sz="1200" b="1" dirty="0">
                <a:solidFill>
                  <a:srgbClr val="1F497D">
                    <a:lumMod val="75000"/>
                  </a:srgbClr>
                </a:solidFill>
                <a:cs typeface="Arial" panose="020B0604020202020204" pitchFamily="34" charset="0"/>
                <a:sym typeface="Wingdings" panose="05000000000000000000" pitchFamily="2" charset="2"/>
              </a:rPr>
              <a:t> </a:t>
            </a:r>
            <a:r>
              <a:rPr lang="ko-KR" altLang="en-US" sz="1200" b="1" dirty="0" err="1">
                <a:solidFill>
                  <a:srgbClr val="1F497D">
                    <a:lumMod val="75000"/>
                  </a:srgbClr>
                </a:solidFill>
                <a:cs typeface="Arial" panose="020B0604020202020204" pitchFamily="34" charset="0"/>
                <a:sym typeface="Wingdings" panose="05000000000000000000" pitchFamily="2" charset="2"/>
              </a:rPr>
              <a:t>레포트</a:t>
            </a:r>
            <a:r>
              <a:rPr lang="ko-KR" altLang="en-US" sz="1200" b="1" dirty="0">
                <a:solidFill>
                  <a:srgbClr val="1F497D">
                    <a:lumMod val="75000"/>
                  </a:srgbClr>
                </a:solidFill>
                <a:cs typeface="Arial" panose="020B0604020202020204" pitchFamily="34" charset="0"/>
                <a:sym typeface="Wingdings" panose="05000000000000000000" pitchFamily="2" charset="2"/>
              </a:rPr>
              <a:t> 필드 재구성 화면으로 전환</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다른 이름으로 저장</a:t>
            </a: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Copy&amp;Paste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개인화</a:t>
            </a:r>
            <a:r>
              <a:rPr lang="en-US" altLang="ko-KR" sz="1100" dirty="0">
                <a:solidFill>
                  <a:schemeClr val="tx1"/>
                </a:solidFill>
                <a:cs typeface="Arial" panose="020B0604020202020204" pitchFamily="34" charset="0"/>
              </a:rPr>
              <a:t>)</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구독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즐겨찾기</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대시보드 추가</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대시보드</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메뉴에 추가</a:t>
            </a:r>
            <a:endParaRPr lang="en-US" altLang="ko-KR" sz="1200" b="1" dirty="0">
              <a:solidFill>
                <a:schemeClr val="tx1"/>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3B44F6CA-13E9-C92C-DCFE-DABAE3CD60A7}"/>
              </a:ext>
            </a:extLst>
          </p:cNvPr>
          <p:cNvPicPr>
            <a:picLocks noChangeAspect="1"/>
          </p:cNvPicPr>
          <p:nvPr/>
        </p:nvPicPr>
        <p:blipFill>
          <a:blip r:embed="rId2"/>
          <a:stretch>
            <a:fillRect/>
          </a:stretch>
        </p:blipFill>
        <p:spPr>
          <a:xfrm>
            <a:off x="6892083" y="3487737"/>
            <a:ext cx="211724" cy="205674"/>
          </a:xfrm>
          <a:prstGeom prst="rect">
            <a:avLst/>
          </a:prstGeom>
        </p:spPr>
      </p:pic>
      <p:pic>
        <p:nvPicPr>
          <p:cNvPr id="7" name="그림 6">
            <a:extLst>
              <a:ext uri="{FF2B5EF4-FFF2-40B4-BE49-F238E27FC236}">
                <a16:creationId xmlns:a16="http://schemas.microsoft.com/office/drawing/2014/main" id="{78250F9C-FCBB-6E81-C227-2DC2C21D52E5}"/>
              </a:ext>
            </a:extLst>
          </p:cNvPr>
          <p:cNvPicPr>
            <a:picLocks noChangeAspect="1"/>
          </p:cNvPicPr>
          <p:nvPr/>
        </p:nvPicPr>
        <p:blipFill>
          <a:blip r:embed="rId3"/>
          <a:stretch>
            <a:fillRect/>
          </a:stretch>
        </p:blipFill>
        <p:spPr>
          <a:xfrm>
            <a:off x="242888" y="1858266"/>
            <a:ext cx="6294288" cy="4237734"/>
          </a:xfrm>
          <a:prstGeom prst="rect">
            <a:avLst/>
          </a:prstGeom>
          <a:effectLst>
            <a:outerShdw blurRad="50800" dist="38100" dir="2700000" algn="tl" rotWithShape="0">
              <a:prstClr val="black">
                <a:alpha val="40000"/>
              </a:prstClr>
            </a:outerShdw>
          </a:effectLst>
        </p:spPr>
      </p:pic>
      <p:sp>
        <p:nvSpPr>
          <p:cNvPr id="21" name="화살표: 오각형 66">
            <a:extLst>
              <a:ext uri="{FF2B5EF4-FFF2-40B4-BE49-F238E27FC236}">
                <a16:creationId xmlns:a16="http://schemas.microsoft.com/office/drawing/2014/main" id="{0EB7CC99-BEBE-DB1C-6E93-685A436564AB}"/>
              </a:ext>
            </a:extLst>
          </p:cNvPr>
          <p:cNvSpPr/>
          <p:nvPr/>
        </p:nvSpPr>
        <p:spPr bwMode="gray">
          <a:xfrm>
            <a:off x="3710225" y="2087910"/>
            <a:ext cx="259796" cy="15237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화살표: 오각형 66">
            <a:extLst>
              <a:ext uri="{FF2B5EF4-FFF2-40B4-BE49-F238E27FC236}">
                <a16:creationId xmlns:a16="http://schemas.microsoft.com/office/drawing/2014/main" id="{DE785579-810C-CB3D-64A6-DDDB9DFEDE40}"/>
              </a:ext>
            </a:extLst>
          </p:cNvPr>
          <p:cNvSpPr/>
          <p:nvPr/>
        </p:nvSpPr>
        <p:spPr bwMode="gray">
          <a:xfrm>
            <a:off x="6057900" y="2346990"/>
            <a:ext cx="394500" cy="91437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E8402CC6-8359-9825-9931-603B6EB917F6}"/>
              </a:ext>
            </a:extLst>
          </p:cNvPr>
          <p:cNvSpPr/>
          <p:nvPr/>
        </p:nvSpPr>
        <p:spPr bwMode="gray">
          <a:xfrm>
            <a:off x="248526" y="2651760"/>
            <a:ext cx="4193933" cy="33528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F12F0029-1C25-17CC-A831-A515675E57FA}"/>
              </a:ext>
            </a:extLst>
          </p:cNvPr>
          <p:cNvSpPr/>
          <p:nvPr/>
        </p:nvSpPr>
        <p:spPr bwMode="auto">
          <a:xfrm>
            <a:off x="3539104" y="1908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타원 10">
            <a:extLst>
              <a:ext uri="{FF2B5EF4-FFF2-40B4-BE49-F238E27FC236}">
                <a16:creationId xmlns:a16="http://schemas.microsoft.com/office/drawing/2014/main" id="{FA4735B0-67B7-502E-DA9B-BA953045DA59}"/>
              </a:ext>
            </a:extLst>
          </p:cNvPr>
          <p:cNvSpPr/>
          <p:nvPr/>
        </p:nvSpPr>
        <p:spPr bwMode="auto">
          <a:xfrm>
            <a:off x="163750" y="25257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타원 11">
            <a:extLst>
              <a:ext uri="{FF2B5EF4-FFF2-40B4-BE49-F238E27FC236}">
                <a16:creationId xmlns:a16="http://schemas.microsoft.com/office/drawing/2014/main" id="{DAD53EF7-552F-F73F-EC19-E73D9C595DF9}"/>
              </a:ext>
            </a:extLst>
          </p:cNvPr>
          <p:cNvSpPr/>
          <p:nvPr/>
        </p:nvSpPr>
        <p:spPr bwMode="auto">
          <a:xfrm>
            <a:off x="5930577" y="22707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12709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5AA2B-3DFA-9DE6-57FB-3127D95CA8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3CE615D-632E-3A62-9DAD-E5122B5582EA}"/>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395D6856-A453-B882-6EBC-9C557A2749D5}"/>
              </a:ext>
            </a:extLst>
          </p:cNvPr>
          <p:cNvGraphicFramePr>
            <a:graphicFrameLocks noGrp="1"/>
          </p:cNvGraphicFramePr>
          <p:nvPr>
            <p:extLst>
              <p:ext uri="{D42A27DB-BD31-4B8C-83A1-F6EECF244321}">
                <p14:modId xmlns:p14="http://schemas.microsoft.com/office/powerpoint/2010/main" val="409116262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월별 출하 실적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월별 출하실적 </a:t>
                      </a:r>
                      <a:r>
                        <a:rPr lang="ko-KR" altLang="en-US" sz="1200" b="1" dirty="0" err="1"/>
                        <a:t>레포트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90400A3-0BF2-9013-0337-D561F14DB248}"/>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직사각형 9">
            <a:extLst>
              <a:ext uri="{FF2B5EF4-FFF2-40B4-BE49-F238E27FC236}">
                <a16:creationId xmlns:a16="http://schemas.microsoft.com/office/drawing/2014/main" id="{1A3509C2-30C7-D6E2-C085-020DE5FF1D1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레포트 필드 편집 화면</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Pivot like </a:t>
            </a:r>
            <a:r>
              <a:rPr lang="ko-KR" altLang="en-US" sz="1100" dirty="0">
                <a:solidFill>
                  <a:schemeClr val="tx1"/>
                </a:solidFill>
                <a:cs typeface="Arial" panose="020B0604020202020204" pitchFamily="34" charset="0"/>
              </a:rPr>
              <a:t>필드 구성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다른 이름으로 저장</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후 필드 편집관리 가능 </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개인화</a:t>
            </a:r>
            <a:r>
              <a:rPr lang="en-US" altLang="ko-KR" sz="1100" dirty="0">
                <a:solidFill>
                  <a:schemeClr val="tx1"/>
                </a:solidFill>
                <a:cs typeface="Arial" panose="020B0604020202020204" pitchFamily="34" charset="0"/>
              </a:rPr>
              <a:t>)</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단</a:t>
            </a: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레포트 필드 편집은 행</a:t>
            </a:r>
            <a:r>
              <a:rPr lang="en-US" altLang="ko-KR" sz="1100" dirty="0">
                <a:solidFill>
                  <a:srgbClr val="0000FF"/>
                </a:solidFill>
                <a:cs typeface="Arial" panose="020B0604020202020204" pitchFamily="34" charset="0"/>
              </a:rPr>
              <a:t>/</a:t>
            </a:r>
            <a:r>
              <a:rPr lang="ko-KR" altLang="en-US" sz="1100" dirty="0">
                <a:solidFill>
                  <a:srgbClr val="0000FF"/>
                </a:solidFill>
                <a:cs typeface="Arial" panose="020B0604020202020204" pitchFamily="34" charset="0"/>
              </a:rPr>
              <a:t>열 포함 </a:t>
            </a:r>
            <a:r>
              <a:rPr lang="en-US" altLang="ko-KR" sz="1100" dirty="0">
                <a:solidFill>
                  <a:srgbClr val="0000FF"/>
                </a:solidFill>
                <a:cs typeface="Arial" panose="020B0604020202020204" pitchFamily="34" charset="0"/>
              </a:rPr>
              <a:t>4</a:t>
            </a:r>
            <a:r>
              <a:rPr lang="ko-KR" altLang="en-US" sz="1100" dirty="0">
                <a:solidFill>
                  <a:srgbClr val="0000FF"/>
                </a:solidFill>
                <a:cs typeface="Arial" panose="020B0604020202020204" pitchFamily="34" charset="0"/>
              </a:rPr>
              <a:t>개 까지만 가능</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월별 출하 실적 레포트 레이아웃</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실행</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적용됨</a:t>
            </a:r>
            <a:endParaRPr lang="en-US" altLang="ko-KR" sz="1200" b="1" dirty="0">
              <a:solidFill>
                <a:srgbClr val="1F497D">
                  <a:lumMod val="75000"/>
                </a:srgbClr>
              </a:solidFill>
              <a:cs typeface="Arial" panose="020B0604020202020204" pitchFamily="34" charset="0"/>
            </a:endParaRPr>
          </a:p>
          <a:p>
            <a:pPr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출하 레포트 엑셀 다운로드는 </a:t>
            </a:r>
            <a:r>
              <a:rPr lang="en-US" altLang="ko-KR" sz="1100" b="1" dirty="0">
                <a:solidFill>
                  <a:srgbClr val="0000FF"/>
                </a:solidFill>
                <a:cs typeface="Arial" panose="020B0604020202020204" pitchFamily="34" charset="0"/>
              </a:rPr>
              <a:t>2</a:t>
            </a:r>
            <a:r>
              <a:rPr lang="ko-KR" altLang="en-US" sz="1100" b="1" dirty="0">
                <a:solidFill>
                  <a:srgbClr val="0000FF"/>
                </a:solidFill>
                <a:cs typeface="Arial" panose="020B0604020202020204" pitchFamily="34" charset="0"/>
              </a:rPr>
              <a:t>차 오픈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적용 예정 </a:t>
            </a:r>
            <a:r>
              <a:rPr lang="en-US" altLang="ko-KR" sz="1100" b="1" dirty="0">
                <a:solidFill>
                  <a:srgbClr val="0000FF"/>
                </a:solidFill>
                <a:cs typeface="Arial" panose="020B0604020202020204" pitchFamily="34" charset="0"/>
              </a:rPr>
              <a:t>(12</a:t>
            </a:r>
            <a:r>
              <a:rPr lang="ko-KR" altLang="en-US" sz="1100" b="1" dirty="0">
                <a:solidFill>
                  <a:srgbClr val="0000FF"/>
                </a:solidFill>
                <a:cs typeface="Arial" panose="020B0604020202020204" pitchFamily="34" charset="0"/>
              </a:rPr>
              <a:t>月</a:t>
            </a:r>
            <a:r>
              <a:rPr lang="en-US" altLang="ko-KR" sz="1100" b="1" dirty="0">
                <a:solidFill>
                  <a:srgbClr val="0000FF"/>
                </a:solidFill>
                <a:cs typeface="Arial" panose="020B0604020202020204" pitchFamily="34" charset="0"/>
              </a:rPr>
              <a:t>)</a:t>
            </a:r>
          </a:p>
          <a:p>
            <a:pPr lvl="0" eaLnBrk="1" hangingPunct="1">
              <a:lnSpc>
                <a:spcPct val="120000"/>
              </a:lnSpc>
              <a:spcAft>
                <a:spcPts val="400"/>
              </a:spcAft>
              <a:defRPr/>
            </a:pP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13" name="그림 12">
            <a:extLst>
              <a:ext uri="{FF2B5EF4-FFF2-40B4-BE49-F238E27FC236}">
                <a16:creationId xmlns:a16="http://schemas.microsoft.com/office/drawing/2014/main" id="{D42F6330-0BC4-03F9-2D2C-1FEBFD8F9288}"/>
              </a:ext>
            </a:extLst>
          </p:cNvPr>
          <p:cNvPicPr>
            <a:picLocks noChangeAspect="1"/>
          </p:cNvPicPr>
          <p:nvPr/>
        </p:nvPicPr>
        <p:blipFill>
          <a:blip r:embed="rId2"/>
          <a:stretch>
            <a:fillRect/>
          </a:stretch>
        </p:blipFill>
        <p:spPr>
          <a:xfrm>
            <a:off x="275417" y="1889760"/>
            <a:ext cx="6249166" cy="4493613"/>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61AA5ECA-3111-0B99-06BE-01834B97C421}"/>
              </a:ext>
            </a:extLst>
          </p:cNvPr>
          <p:cNvSpPr/>
          <p:nvPr/>
        </p:nvSpPr>
        <p:spPr bwMode="gray">
          <a:xfrm>
            <a:off x="260177" y="2581510"/>
            <a:ext cx="816292" cy="21276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87C48E7E-E705-014E-AD03-BC4E19EAE5C0}"/>
              </a:ext>
            </a:extLst>
          </p:cNvPr>
          <p:cNvSpPr/>
          <p:nvPr/>
        </p:nvSpPr>
        <p:spPr bwMode="auto">
          <a:xfrm>
            <a:off x="155292" y="244227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3EB10350-E4B0-2C1E-F6EF-0CBED59B9935}"/>
              </a:ext>
            </a:extLst>
          </p:cNvPr>
          <p:cNvSpPr/>
          <p:nvPr/>
        </p:nvSpPr>
        <p:spPr bwMode="gray">
          <a:xfrm>
            <a:off x="1076469" y="2581511"/>
            <a:ext cx="5448114" cy="64937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49D87E04-36EC-018F-A798-B0FBEF071812}"/>
              </a:ext>
            </a:extLst>
          </p:cNvPr>
          <p:cNvSpPr/>
          <p:nvPr/>
        </p:nvSpPr>
        <p:spPr bwMode="gray">
          <a:xfrm>
            <a:off x="6073139" y="2321063"/>
            <a:ext cx="451443" cy="2520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7E5F8C50-51B8-93B5-0EA7-7C3DB5B3DF09}"/>
              </a:ext>
            </a:extLst>
          </p:cNvPr>
          <p:cNvSpPr/>
          <p:nvPr/>
        </p:nvSpPr>
        <p:spPr bwMode="auto">
          <a:xfrm>
            <a:off x="995591" y="244227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438FCB9C-979F-EFFE-09B8-10973D5A88E1}"/>
              </a:ext>
            </a:extLst>
          </p:cNvPr>
          <p:cNvSpPr/>
          <p:nvPr/>
        </p:nvSpPr>
        <p:spPr bwMode="auto">
          <a:xfrm>
            <a:off x="5947138" y="21992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p>
        </p:txBody>
      </p:sp>
    </p:spTree>
    <p:extLst>
      <p:ext uri="{BB962C8B-B14F-4D97-AF65-F5344CB8AC3E}">
        <p14:creationId xmlns:p14="http://schemas.microsoft.com/office/powerpoint/2010/main" val="34280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7E44-6855-72D1-18E3-AF74C8B590C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CEE73E0-3A60-F403-88DC-E2EB593D15D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DF21F69D-FC51-6D0C-E5D7-9293A66F745C}"/>
              </a:ext>
            </a:extLst>
          </p:cNvPr>
          <p:cNvGraphicFramePr>
            <a:graphicFrameLocks noGrp="1"/>
          </p:cNvGraphicFramePr>
          <p:nvPr>
            <p:extLst>
              <p:ext uri="{D42A27DB-BD31-4B8C-83A1-F6EECF244321}">
                <p14:modId xmlns:p14="http://schemas.microsoft.com/office/powerpoint/2010/main" val="301135900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1.2 </a:t>
                      </a:r>
                      <a:r>
                        <a:rPr lang="ko-KR" altLang="en-US" sz="1200" b="1" dirty="0"/>
                        <a:t>출하 실적 리스트 조회 </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출하 실적리스트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A587671-EABD-68F0-1FEE-49CF30C3856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2" name="그림 21">
            <a:extLst>
              <a:ext uri="{FF2B5EF4-FFF2-40B4-BE49-F238E27FC236}">
                <a16:creationId xmlns:a16="http://schemas.microsoft.com/office/drawing/2014/main" id="{950470E3-B82B-760B-9284-BF738CA18020}"/>
              </a:ext>
            </a:extLst>
          </p:cNvPr>
          <p:cNvPicPr>
            <a:picLocks noChangeAspect="1"/>
          </p:cNvPicPr>
          <p:nvPr/>
        </p:nvPicPr>
        <p:blipFill>
          <a:blip r:embed="rId2"/>
          <a:stretch>
            <a:fillRect/>
          </a:stretch>
        </p:blipFill>
        <p:spPr>
          <a:xfrm>
            <a:off x="275848" y="1866900"/>
            <a:ext cx="6263976" cy="4229100"/>
          </a:xfrm>
          <a:prstGeom prst="rect">
            <a:avLst/>
          </a:prstGeom>
          <a:effectLst>
            <a:outerShdw blurRad="50800" dist="38100" dir="2700000" algn="tl" rotWithShape="0">
              <a:prstClr val="black">
                <a:alpha val="40000"/>
              </a:prstClr>
            </a:outerShdw>
          </a:effectLst>
        </p:spPr>
      </p:pic>
      <p:sp>
        <p:nvSpPr>
          <p:cNvPr id="10" name="화살표: 오각형 66">
            <a:extLst>
              <a:ext uri="{FF2B5EF4-FFF2-40B4-BE49-F238E27FC236}">
                <a16:creationId xmlns:a16="http://schemas.microsoft.com/office/drawing/2014/main" id="{ACE1B214-C3D3-7FDD-6F80-0975F61EA203}"/>
              </a:ext>
            </a:extLst>
          </p:cNvPr>
          <p:cNvSpPr/>
          <p:nvPr/>
        </p:nvSpPr>
        <p:spPr bwMode="gray">
          <a:xfrm>
            <a:off x="2927349" y="2087910"/>
            <a:ext cx="298451" cy="1282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3E9FC17E-02AB-63DC-EDDE-B1757BD81F2F}"/>
              </a:ext>
            </a:extLst>
          </p:cNvPr>
          <p:cNvSpPr/>
          <p:nvPr/>
        </p:nvSpPr>
        <p:spPr bwMode="gray">
          <a:xfrm>
            <a:off x="275847" y="2975561"/>
            <a:ext cx="6263976" cy="313068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B7A09BC3-0CBC-073A-4FF0-54104F058E22}"/>
              </a:ext>
            </a:extLst>
          </p:cNvPr>
          <p:cNvSpPr/>
          <p:nvPr/>
        </p:nvSpPr>
        <p:spPr bwMode="auto">
          <a:xfrm>
            <a:off x="2779842" y="19000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타원 26">
            <a:extLst>
              <a:ext uri="{FF2B5EF4-FFF2-40B4-BE49-F238E27FC236}">
                <a16:creationId xmlns:a16="http://schemas.microsoft.com/office/drawing/2014/main" id="{831B3828-00B7-9D0D-85EB-CFD71AFE0E2F}"/>
              </a:ext>
            </a:extLst>
          </p:cNvPr>
          <p:cNvSpPr/>
          <p:nvPr/>
        </p:nvSpPr>
        <p:spPr bwMode="auto">
          <a:xfrm>
            <a:off x="149847" y="287943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1" name="그림 30">
            <a:extLst>
              <a:ext uri="{FF2B5EF4-FFF2-40B4-BE49-F238E27FC236}">
                <a16:creationId xmlns:a16="http://schemas.microsoft.com/office/drawing/2014/main" id="{AE85C84F-6F31-2504-93A7-3A8FEACA6F0B}"/>
              </a:ext>
            </a:extLst>
          </p:cNvPr>
          <p:cNvPicPr>
            <a:picLocks noChangeAspect="1"/>
          </p:cNvPicPr>
          <p:nvPr/>
        </p:nvPicPr>
        <p:blipFill>
          <a:blip r:embed="rId3"/>
          <a:stretch>
            <a:fillRect/>
          </a:stretch>
        </p:blipFill>
        <p:spPr>
          <a:xfrm>
            <a:off x="5969478" y="2475053"/>
            <a:ext cx="570343" cy="558800"/>
          </a:xfrm>
          <a:prstGeom prst="rect">
            <a:avLst/>
          </a:prstGeom>
        </p:spPr>
      </p:pic>
      <p:sp>
        <p:nvSpPr>
          <p:cNvPr id="28" name="화살표: 오각형 66">
            <a:extLst>
              <a:ext uri="{FF2B5EF4-FFF2-40B4-BE49-F238E27FC236}">
                <a16:creationId xmlns:a16="http://schemas.microsoft.com/office/drawing/2014/main" id="{6AC76DE9-7793-71C0-955B-A2E9785936BE}"/>
              </a:ext>
            </a:extLst>
          </p:cNvPr>
          <p:cNvSpPr/>
          <p:nvPr/>
        </p:nvSpPr>
        <p:spPr bwMode="gray">
          <a:xfrm>
            <a:off x="5969478" y="2289470"/>
            <a:ext cx="570345" cy="74438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A58EF6B0-2880-CDAF-3F16-60C7ECDEF27D}"/>
              </a:ext>
            </a:extLst>
          </p:cNvPr>
          <p:cNvSpPr/>
          <p:nvPr/>
        </p:nvSpPr>
        <p:spPr bwMode="auto">
          <a:xfrm>
            <a:off x="5939667" y="22562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778F5C10-A362-0473-AE04-D45F060C6A0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보고서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출하실적 리스트</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선택</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담당자 기준 </a:t>
            </a: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단위 출하 상세 리스트 조회 </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다른 이름으로 저장 가능 및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편집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 </a:t>
            </a:r>
            <a:r>
              <a:rPr lang="en-US" altLang="ko-KR" sz="1200" b="1" dirty="0">
                <a:solidFill>
                  <a:srgbClr val="1F497D">
                    <a:lumMod val="75000"/>
                  </a:srgbClr>
                </a:solidFill>
                <a:cs typeface="Arial" panose="020B0604020202020204" pitchFamily="34" charset="0"/>
                <a:sym typeface="Wingdings" panose="05000000000000000000" pitchFamily="2" charset="2"/>
              </a:rPr>
              <a:t></a:t>
            </a:r>
            <a:r>
              <a:rPr lang="en-US" altLang="ko-KR"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레포트</a:t>
            </a:r>
            <a:r>
              <a:rPr lang="ko-KR" altLang="en-US" sz="1200" b="1" dirty="0">
                <a:solidFill>
                  <a:srgbClr val="1F497D">
                    <a:lumMod val="75000"/>
                  </a:srgbClr>
                </a:solidFill>
                <a:cs typeface="Arial" panose="020B0604020202020204" pitchFamily="34" charset="0"/>
              </a:rPr>
              <a:t> 필드 재구성 화면으로 전환</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다른 이름으로 저장</a:t>
            </a: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Copy&amp;Paste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개인화</a:t>
            </a:r>
            <a:r>
              <a:rPr lang="en-US" altLang="ko-KR" sz="1100" dirty="0">
                <a:solidFill>
                  <a:schemeClr val="tx1"/>
                </a:solidFill>
                <a:cs typeface="Arial" panose="020B0604020202020204" pitchFamily="34" charset="0"/>
              </a:rPr>
              <a:t>)</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구독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즐겨찾기</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대시보드 추가</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대시보드</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메뉴에 추가</a:t>
            </a:r>
            <a:endParaRPr lang="en-US" altLang="ko-KR" sz="1200" b="1" dirty="0">
              <a:solidFill>
                <a:schemeClr val="tx1"/>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9ADD64C4-A632-5B03-2247-AD157F44ECAE}"/>
              </a:ext>
            </a:extLst>
          </p:cNvPr>
          <p:cNvPicPr>
            <a:picLocks noChangeAspect="1"/>
          </p:cNvPicPr>
          <p:nvPr/>
        </p:nvPicPr>
        <p:blipFill>
          <a:blip r:embed="rId4"/>
          <a:stretch>
            <a:fillRect/>
          </a:stretch>
        </p:blipFill>
        <p:spPr>
          <a:xfrm>
            <a:off x="6872360" y="2872724"/>
            <a:ext cx="211724" cy="205674"/>
          </a:xfrm>
          <a:prstGeom prst="rect">
            <a:avLst/>
          </a:prstGeom>
        </p:spPr>
      </p:pic>
    </p:spTree>
    <p:extLst>
      <p:ext uri="{BB962C8B-B14F-4D97-AF65-F5344CB8AC3E}">
        <p14:creationId xmlns:p14="http://schemas.microsoft.com/office/powerpoint/2010/main" val="50943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Contents_PC</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1</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여신 관리</a:t>
              </a: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여신 정보조회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거래선별 여신 조회</a:t>
              </a:r>
            </a:p>
          </p:txBody>
        </p:sp>
      </p:grpSp>
      <p:grpSp>
        <p:nvGrpSpPr>
          <p:cNvPr id="20" name="그룹 19">
            <a:extLst>
              <a:ext uri="{FF2B5EF4-FFF2-40B4-BE49-F238E27FC236}">
                <a16:creationId xmlns:a16="http://schemas.microsoft.com/office/drawing/2014/main" id="{27BE4BAF-1043-9CC6-19A9-A919357AE302}"/>
              </a:ext>
            </a:extLst>
          </p:cNvPr>
          <p:cNvGrpSpPr/>
          <p:nvPr/>
        </p:nvGrpSpPr>
        <p:grpSpPr>
          <a:xfrm>
            <a:off x="242888" y="2855962"/>
            <a:ext cx="6120000" cy="872884"/>
            <a:chOff x="242888" y="2992229"/>
            <a:chExt cx="6120000" cy="872884"/>
          </a:xfrm>
        </p:grpSpPr>
        <p:sp>
          <p:nvSpPr>
            <p:cNvPr id="16" name="화살표: 오각형 15">
              <a:extLst>
                <a:ext uri="{FF2B5EF4-FFF2-40B4-BE49-F238E27FC236}">
                  <a16:creationId xmlns:a16="http://schemas.microsoft.com/office/drawing/2014/main" id="{9B8CB914-DD53-3385-4CF4-55A55A080834}"/>
                </a:ext>
              </a:extLst>
            </p:cNvPr>
            <p:cNvSpPr/>
            <p:nvPr/>
          </p:nvSpPr>
          <p:spPr bwMode="auto">
            <a:xfrm>
              <a:off x="242889" y="2992229"/>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2</a:t>
              </a:r>
              <a:endParaRPr lang="ko-KR" altLang="en-US" sz="1400" b="1">
                <a:ln>
                  <a:solidFill>
                    <a:schemeClr val="accent1">
                      <a:alpha val="0"/>
                    </a:schemeClr>
                  </a:solidFill>
                </a:ln>
                <a:solidFill>
                  <a:schemeClr val="bg1"/>
                </a:solidFill>
                <a:latin typeface="+mn-ea"/>
                <a:ea typeface="+mn-ea"/>
              </a:endParaRPr>
            </a:p>
          </p:txBody>
        </p:sp>
        <p:cxnSp>
          <p:nvCxnSpPr>
            <p:cNvPr id="17" name="직선 연결선 16">
              <a:extLst>
                <a:ext uri="{FF2B5EF4-FFF2-40B4-BE49-F238E27FC236}">
                  <a16:creationId xmlns:a16="http://schemas.microsoft.com/office/drawing/2014/main" id="{FB5C5715-6948-CDE7-8A4C-B355AAF301F0}"/>
                </a:ext>
              </a:extLst>
            </p:cNvPr>
            <p:cNvCxnSpPr/>
            <p:nvPr/>
          </p:nvCxnSpPr>
          <p:spPr bwMode="auto">
            <a:xfrm>
              <a:off x="242888" y="3440190"/>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사각형: 둥근 모서리 17">
              <a:extLst>
                <a:ext uri="{FF2B5EF4-FFF2-40B4-BE49-F238E27FC236}">
                  <a16:creationId xmlns:a16="http://schemas.microsoft.com/office/drawing/2014/main" id="{7D389E47-A60E-9DA4-239A-9F47A483F4FE}"/>
                </a:ext>
              </a:extLst>
            </p:cNvPr>
            <p:cNvSpPr/>
            <p:nvPr/>
          </p:nvSpPr>
          <p:spPr bwMode="auto">
            <a:xfrm>
              <a:off x="1949173" y="3003748"/>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rPr>
                <a:t>주문 관리</a:t>
              </a:r>
            </a:p>
          </p:txBody>
        </p:sp>
        <p:sp>
          <p:nvSpPr>
            <p:cNvPr id="19" name="사각형: 둥근 모서리 18">
              <a:extLst>
                <a:ext uri="{FF2B5EF4-FFF2-40B4-BE49-F238E27FC236}">
                  <a16:creationId xmlns:a16="http://schemas.microsoft.com/office/drawing/2014/main" id="{D9DD7F62-1813-0441-0171-488E326FE646}"/>
                </a:ext>
              </a:extLst>
            </p:cNvPr>
            <p:cNvSpPr/>
            <p:nvPr/>
          </p:nvSpPr>
          <p:spPr bwMode="auto">
            <a:xfrm>
              <a:off x="1765598" y="344019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포스코 고객 연결관리</a:t>
              </a:r>
              <a:br>
                <a:rPr lang="en-US" altLang="ko-KR" sz="18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1.1 </a:t>
              </a:r>
              <a:r>
                <a:rPr lang="ko-KR" altLang="en-US" sz="1400" b="1" dirty="0">
                  <a:ln>
                    <a:solidFill>
                      <a:schemeClr val="accent1">
                        <a:alpha val="0"/>
                      </a:schemeClr>
                    </a:solidFill>
                  </a:ln>
                  <a:solidFill>
                    <a:srgbClr val="002060"/>
                  </a:solidFill>
                  <a:latin typeface="+mn-ea"/>
                </a:rPr>
                <a:t>포스코 고객 매핑</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철강 확정주문 조회</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2.1</a:t>
              </a:r>
              <a:r>
                <a:rPr lang="ko-KR" altLang="en-US" sz="1400" b="1" dirty="0">
                  <a:ln>
                    <a:solidFill>
                      <a:schemeClr val="accent1">
                        <a:alpha val="0"/>
                      </a:schemeClr>
                    </a:solidFill>
                  </a:ln>
                  <a:solidFill>
                    <a:srgbClr val="002060"/>
                  </a:solidFill>
                  <a:latin typeface="+mn-ea"/>
                </a:rPr>
                <a:t> 철강 확정주문 상세 조회</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주문 통합 모니터링</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a:t>
              </a:r>
              <a:r>
                <a:rPr lang="ko-KR" altLang="en-US" sz="1400" b="1" dirty="0">
                  <a:ln>
                    <a:solidFill>
                      <a:schemeClr val="accent1">
                        <a:alpha val="0"/>
                      </a:schemeClr>
                    </a:solidFill>
                  </a:ln>
                  <a:solidFill>
                    <a:srgbClr val="002060"/>
                  </a:solidFill>
                  <a:latin typeface="+mn-ea"/>
                </a:rPr>
                <a:t>주문</a:t>
              </a:r>
              <a:r>
                <a:rPr lang="en-US" altLang="ko-KR" sz="1400" b="1" dirty="0">
                  <a:ln>
                    <a:solidFill>
                      <a:schemeClr val="accent1">
                        <a:alpha val="0"/>
                      </a:schemeClr>
                    </a:solidFill>
                  </a:ln>
                  <a:solidFill>
                    <a:srgbClr val="002060"/>
                  </a:solidFill>
                  <a:latin typeface="+mn-ea"/>
                </a:rPr>
                <a:t>/</a:t>
              </a:r>
              <a:r>
                <a:rPr lang="ko-KR" altLang="en-US" sz="1400" b="1" dirty="0">
                  <a:ln>
                    <a:solidFill>
                      <a:schemeClr val="accent1">
                        <a:alpha val="0"/>
                      </a:schemeClr>
                    </a:solidFill>
                  </a:ln>
                  <a:solidFill>
                    <a:srgbClr val="002060"/>
                  </a:solidFill>
                  <a:latin typeface="+mn-ea"/>
                </a:rPr>
                <a:t>생산 단계별 진행 현황</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배선</a:t>
              </a:r>
              <a:r>
                <a:rPr lang="en-US" altLang="ko-KR" sz="1600" b="1" dirty="0">
                  <a:ln>
                    <a:solidFill>
                      <a:schemeClr val="accent1">
                        <a:alpha val="0"/>
                      </a:schemeClr>
                    </a:solidFill>
                  </a:ln>
                  <a:solidFill>
                    <a:srgbClr val="002060"/>
                  </a:solidFill>
                  <a:latin typeface="+mn-ea"/>
                </a:rPr>
                <a:t>/</a:t>
              </a:r>
              <a:r>
                <a:rPr lang="ko-KR" altLang="en-US" sz="1600" b="1" dirty="0">
                  <a:ln>
                    <a:solidFill>
                      <a:schemeClr val="accent1">
                        <a:alpha val="0"/>
                      </a:schemeClr>
                    </a:solidFill>
                  </a:ln>
                  <a:solidFill>
                    <a:srgbClr val="002060"/>
                  </a:solidFill>
                  <a:latin typeface="+mn-ea"/>
                </a:rPr>
                <a:t>출하 조회</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a:t>
              </a:r>
              <a:r>
                <a:rPr lang="ko-KR" altLang="en-US" sz="1400" b="1" dirty="0">
                  <a:ln>
                    <a:solidFill>
                      <a:schemeClr val="accent1">
                        <a:alpha val="0"/>
                      </a:schemeClr>
                    </a:solidFill>
                  </a:ln>
                  <a:solidFill>
                    <a:srgbClr val="002060"/>
                  </a:solidFill>
                  <a:latin typeface="+mn-ea"/>
                </a:rPr>
                <a:t>배선</a:t>
              </a:r>
              <a:r>
                <a:rPr lang="en-US" altLang="ko-KR" sz="1400" b="1" dirty="0">
                  <a:ln>
                    <a:solidFill>
                      <a:schemeClr val="accent1">
                        <a:alpha val="0"/>
                      </a:schemeClr>
                    </a:solidFill>
                  </a:ln>
                  <a:solidFill>
                    <a:srgbClr val="002060"/>
                  </a:solidFill>
                  <a:latin typeface="+mn-ea"/>
                </a:rPr>
                <a:t>/</a:t>
              </a:r>
              <a:r>
                <a:rPr lang="ko-KR" altLang="en-US" sz="1400" b="1" dirty="0">
                  <a:ln>
                    <a:solidFill>
                      <a:schemeClr val="accent1">
                        <a:alpha val="0"/>
                      </a:schemeClr>
                    </a:solidFill>
                  </a:ln>
                  <a:solidFill>
                    <a:srgbClr val="002060"/>
                  </a:solidFill>
                  <a:latin typeface="+mn-ea"/>
                </a:rPr>
                <a:t>출하 상세 조회</a:t>
              </a:r>
              <a:endParaRPr lang="en-US" altLang="ko-KR"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a:extLst>
              <a:ext uri="{FF2B5EF4-FFF2-40B4-BE49-F238E27FC236}">
                <a16:creationId xmlns:a16="http://schemas.microsoft.com/office/drawing/2014/main" id="{77D2601B-0895-8632-08B7-1430DDE366DF}"/>
              </a:ext>
            </a:extLst>
          </p:cNvPr>
          <p:cNvSpPr>
            <a:spLocks/>
          </p:cNvSpPr>
          <p:nvPr/>
        </p:nvSpPr>
        <p:spPr bwMode="auto">
          <a:xfrm>
            <a:off x="1585598" y="1655749"/>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a:extLst>
              <a:ext uri="{FF2B5EF4-FFF2-40B4-BE49-F238E27FC236}">
                <a16:creationId xmlns:a16="http://schemas.microsoft.com/office/drawing/2014/main" id="{BB9216C4-657E-2743-0C69-2EC507EA874E}"/>
              </a:ext>
            </a:extLst>
          </p:cNvPr>
          <p:cNvSpPr/>
          <p:nvPr/>
        </p:nvSpPr>
        <p:spPr bwMode="auto">
          <a:xfrm>
            <a:off x="1585598" y="3426384"/>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a:extLst>
              <a:ext uri="{FF2B5EF4-FFF2-40B4-BE49-F238E27FC236}">
                <a16:creationId xmlns:a16="http://schemas.microsoft.com/office/drawing/2014/main" id="{B7D9BD6E-F148-A9A5-FCB3-219F42B84524}"/>
              </a:ext>
            </a:extLst>
          </p:cNvPr>
          <p:cNvSpPr/>
          <p:nvPr/>
        </p:nvSpPr>
        <p:spPr bwMode="auto">
          <a:xfrm>
            <a:off x="1585598" y="411101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실행 단추: 앞으로 또는 다음으로 이동 5">
            <a:hlinkClick r:id="rId6" action="ppaction://hlinksldjump"/>
            <a:extLst>
              <a:ext uri="{FF2B5EF4-FFF2-40B4-BE49-F238E27FC236}">
                <a16:creationId xmlns:a16="http://schemas.microsoft.com/office/drawing/2014/main" id="{B14469FD-BCC5-1894-74CB-7ED05C1CFBC1}"/>
              </a:ext>
            </a:extLst>
          </p:cNvPr>
          <p:cNvSpPr/>
          <p:nvPr/>
        </p:nvSpPr>
        <p:spPr bwMode="auto">
          <a:xfrm>
            <a:off x="1585598" y="4795646"/>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실행 단추: 앞으로 또는 다음으로 이동 7">
            <a:hlinkClick r:id="rId7" action="ppaction://hlinksldjump"/>
            <a:extLst>
              <a:ext uri="{FF2B5EF4-FFF2-40B4-BE49-F238E27FC236}">
                <a16:creationId xmlns:a16="http://schemas.microsoft.com/office/drawing/2014/main" id="{58C5E1EA-F39D-138A-D358-D1646D285C9E}"/>
              </a:ext>
            </a:extLst>
          </p:cNvPr>
          <p:cNvSpPr/>
          <p:nvPr/>
        </p:nvSpPr>
        <p:spPr bwMode="auto">
          <a:xfrm>
            <a:off x="1585598" y="550615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01786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AC926-2E2A-1ECA-9F70-C1076AE37C2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78704CD-6FFA-1D09-5868-53B6D44270F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C0B51DA3-8616-8008-EFA8-F4BC0B53DE43}"/>
              </a:ext>
            </a:extLst>
          </p:cNvPr>
          <p:cNvGraphicFramePr>
            <a:graphicFrameLocks noGrp="1"/>
          </p:cNvGraphicFramePr>
          <p:nvPr>
            <p:extLst>
              <p:ext uri="{D42A27DB-BD31-4B8C-83A1-F6EECF244321}">
                <p14:modId xmlns:p14="http://schemas.microsoft.com/office/powerpoint/2010/main" val="245551190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1.2 </a:t>
                      </a:r>
                      <a:r>
                        <a:rPr lang="ko-KR" altLang="en-US" sz="1200" b="1" dirty="0"/>
                        <a:t>출하 실적 리스트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출하 실적리스트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BEE371C-8A4B-1AA6-EE65-4655BD1EA616}"/>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 name="그림 3">
            <a:extLst>
              <a:ext uri="{FF2B5EF4-FFF2-40B4-BE49-F238E27FC236}">
                <a16:creationId xmlns:a16="http://schemas.microsoft.com/office/drawing/2014/main" id="{7D78A4A2-F380-4716-B81B-9669E6CB1AC0}"/>
              </a:ext>
            </a:extLst>
          </p:cNvPr>
          <p:cNvPicPr>
            <a:picLocks noChangeAspect="1"/>
          </p:cNvPicPr>
          <p:nvPr/>
        </p:nvPicPr>
        <p:blipFill>
          <a:blip r:embed="rId2"/>
          <a:stretch>
            <a:fillRect/>
          </a:stretch>
        </p:blipFill>
        <p:spPr>
          <a:xfrm>
            <a:off x="242888" y="1866900"/>
            <a:ext cx="6276558" cy="4229100"/>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8ED59568-FB54-EE82-2140-ED17033CFD47}"/>
              </a:ext>
            </a:extLst>
          </p:cNvPr>
          <p:cNvSpPr/>
          <p:nvPr/>
        </p:nvSpPr>
        <p:spPr bwMode="gray">
          <a:xfrm>
            <a:off x="236538" y="2514629"/>
            <a:ext cx="815022" cy="360359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E8A9E14D-0896-A5D2-C7A9-14E4C7255441}"/>
              </a:ext>
            </a:extLst>
          </p:cNvPr>
          <p:cNvSpPr/>
          <p:nvPr/>
        </p:nvSpPr>
        <p:spPr bwMode="auto">
          <a:xfrm>
            <a:off x="146295" y="23886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2" name="화살표: 오각형 66">
            <a:extLst>
              <a:ext uri="{FF2B5EF4-FFF2-40B4-BE49-F238E27FC236}">
                <a16:creationId xmlns:a16="http://schemas.microsoft.com/office/drawing/2014/main" id="{3FCAC675-FD0E-94E8-5495-EFE7BD6623A0}"/>
              </a:ext>
            </a:extLst>
          </p:cNvPr>
          <p:cNvSpPr/>
          <p:nvPr/>
        </p:nvSpPr>
        <p:spPr bwMode="gray">
          <a:xfrm>
            <a:off x="1057910" y="2514628"/>
            <a:ext cx="5461536" cy="14401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FFA7B8DD-72F1-BB9A-D5A7-7B0B185F3405}"/>
              </a:ext>
            </a:extLst>
          </p:cNvPr>
          <p:cNvSpPr/>
          <p:nvPr/>
        </p:nvSpPr>
        <p:spPr bwMode="auto">
          <a:xfrm>
            <a:off x="967667" y="23886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78C8AD1E-56BC-5799-BF51-7B8CBF03771F}"/>
              </a:ext>
            </a:extLst>
          </p:cNvPr>
          <p:cNvSpPr/>
          <p:nvPr/>
        </p:nvSpPr>
        <p:spPr bwMode="auto">
          <a:xfrm>
            <a:off x="5958093" y="207362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51565305-4EDF-1099-3C12-F90636C4C1E2}"/>
              </a:ext>
            </a:extLst>
          </p:cNvPr>
          <p:cNvSpPr/>
          <p:nvPr/>
        </p:nvSpPr>
        <p:spPr bwMode="gray">
          <a:xfrm>
            <a:off x="6048336" y="2247900"/>
            <a:ext cx="471109" cy="2445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직사각형 6">
            <a:extLst>
              <a:ext uri="{FF2B5EF4-FFF2-40B4-BE49-F238E27FC236}">
                <a16:creationId xmlns:a16="http://schemas.microsoft.com/office/drawing/2014/main" id="{3FE65FAA-8279-C2DB-4B08-E1A92283BE94}"/>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4"/>
              <a:defRPr/>
            </a:pPr>
            <a:r>
              <a:rPr lang="ko-KR" altLang="en-US" sz="1200" b="1" dirty="0" err="1">
                <a:solidFill>
                  <a:srgbClr val="1F497D">
                    <a:lumMod val="75000"/>
                  </a:srgbClr>
                </a:solidFill>
                <a:cs typeface="Arial" panose="020B0604020202020204" pitchFamily="34" charset="0"/>
              </a:rPr>
              <a:t>레포트</a:t>
            </a:r>
            <a:r>
              <a:rPr lang="ko-KR" altLang="en-US" sz="1200" b="1" dirty="0">
                <a:solidFill>
                  <a:srgbClr val="1F497D">
                    <a:lumMod val="75000"/>
                  </a:srgbClr>
                </a:solidFill>
                <a:cs typeface="Arial" panose="020B0604020202020204" pitchFamily="34" charset="0"/>
              </a:rPr>
              <a:t> 필드 편집 화면</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Pivot like </a:t>
            </a:r>
            <a:r>
              <a:rPr lang="ko-KR" altLang="en-US" sz="1100" dirty="0">
                <a:solidFill>
                  <a:schemeClr val="tx1"/>
                </a:solidFill>
                <a:cs typeface="Arial" panose="020B0604020202020204" pitchFamily="34" charset="0"/>
              </a:rPr>
              <a:t>필드 구성</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다른 이름으로 저장</a:t>
            </a: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후 필드 편집관리</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출하 실적 리스트 </a:t>
            </a:r>
            <a:r>
              <a:rPr lang="ko-KR" altLang="en-US" sz="1200" b="1" dirty="0" err="1">
                <a:solidFill>
                  <a:srgbClr val="1F497D">
                    <a:lumMod val="75000"/>
                  </a:srgbClr>
                </a:solidFill>
                <a:cs typeface="Arial" panose="020B0604020202020204" pitchFamily="34" charset="0"/>
              </a:rPr>
              <a:t>레포트</a:t>
            </a:r>
            <a:r>
              <a:rPr lang="ko-KR" altLang="en-US" sz="1200" b="1" dirty="0">
                <a:solidFill>
                  <a:srgbClr val="1F497D">
                    <a:lumMod val="75000"/>
                  </a:srgbClr>
                </a:solidFill>
                <a:cs typeface="Arial" panose="020B0604020202020204" pitchFamily="34" charset="0"/>
              </a:rPr>
              <a:t> 레이아웃</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실행</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적용됨</a:t>
            </a:r>
            <a:endParaRPr lang="en-US" altLang="ko-KR" sz="1200" b="1" dirty="0">
              <a:solidFill>
                <a:srgbClr val="1F497D">
                  <a:lumMod val="75000"/>
                </a:srgbClr>
              </a:solidFill>
              <a:cs typeface="Arial" panose="020B0604020202020204" pitchFamily="34" charset="0"/>
            </a:endParaRPr>
          </a:p>
          <a:p>
            <a:pPr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출하 </a:t>
            </a:r>
            <a:r>
              <a:rPr lang="ko-KR" altLang="en-US" sz="1100" b="1" dirty="0" err="1">
                <a:solidFill>
                  <a:srgbClr val="0000FF"/>
                </a:solidFill>
                <a:cs typeface="Arial" panose="020B0604020202020204" pitchFamily="34" charset="0"/>
              </a:rPr>
              <a:t>레포트</a:t>
            </a:r>
            <a:r>
              <a:rPr lang="ko-KR" altLang="en-US" sz="1100" b="1" dirty="0">
                <a:solidFill>
                  <a:srgbClr val="0000FF"/>
                </a:solidFill>
                <a:cs typeface="Arial" panose="020B0604020202020204" pitchFamily="34" charset="0"/>
              </a:rPr>
              <a:t> 엑셀 다운로드는 </a:t>
            </a:r>
            <a:r>
              <a:rPr lang="en-US" altLang="ko-KR" sz="1100" b="1" dirty="0">
                <a:solidFill>
                  <a:srgbClr val="0000FF"/>
                </a:solidFill>
                <a:cs typeface="Arial" panose="020B0604020202020204" pitchFamily="34" charset="0"/>
              </a:rPr>
              <a:t>2</a:t>
            </a:r>
            <a:r>
              <a:rPr lang="ko-KR" altLang="en-US" sz="1100" b="1" dirty="0">
                <a:solidFill>
                  <a:srgbClr val="0000FF"/>
                </a:solidFill>
                <a:cs typeface="Arial" panose="020B0604020202020204" pitchFamily="34" charset="0"/>
              </a:rPr>
              <a:t>차 오픈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적용 예정 </a:t>
            </a:r>
            <a:r>
              <a:rPr lang="en-US" altLang="ko-KR" sz="1100" b="1" dirty="0">
                <a:solidFill>
                  <a:srgbClr val="0000FF"/>
                </a:solidFill>
                <a:cs typeface="Arial" panose="020B0604020202020204" pitchFamily="34" charset="0"/>
              </a:rPr>
              <a:t>(12</a:t>
            </a:r>
            <a:r>
              <a:rPr lang="ko-KR" altLang="en-US" sz="1100" b="1" dirty="0">
                <a:solidFill>
                  <a:srgbClr val="0000FF"/>
                </a:solidFill>
                <a:cs typeface="Arial" panose="020B0604020202020204" pitchFamily="34" charset="0"/>
              </a:rPr>
              <a:t>月</a:t>
            </a:r>
            <a:r>
              <a:rPr lang="en-US" altLang="ko-KR" sz="1100" b="1" dirty="0">
                <a:solidFill>
                  <a:srgbClr val="0000FF"/>
                </a:solidFill>
                <a:cs typeface="Arial" panose="020B0604020202020204" pitchFamily="34" charset="0"/>
              </a:rPr>
              <a:t>)</a:t>
            </a:r>
          </a:p>
          <a:p>
            <a:pPr lvl="0" eaLnBrk="1" hangingPunct="1">
              <a:lnSpc>
                <a:spcPct val="120000"/>
              </a:lnSpc>
              <a:spcAft>
                <a:spcPts val="400"/>
              </a:spcAft>
              <a:defRPr/>
            </a:pP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4522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0AAD-0CB2-5984-8EAF-3A3B6CE05F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7319D8D-24EC-C79B-89A1-5A155476EC5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4. </a:t>
            </a:r>
            <a:r>
              <a:rPr kumimoji="0" lang="ko-KR" altLang="en-US" sz="2000" spc="-70" dirty="0"/>
              <a:t>주문 담당자 식별관리</a:t>
            </a:r>
            <a:endParaRPr kumimoji="0" lang="en-US" altLang="ko-KR" sz="2000" spc="-70" dirty="0"/>
          </a:p>
        </p:txBody>
      </p:sp>
      <p:graphicFrame>
        <p:nvGraphicFramePr>
          <p:cNvPr id="17" name="표 16">
            <a:extLst>
              <a:ext uri="{FF2B5EF4-FFF2-40B4-BE49-F238E27FC236}">
                <a16:creationId xmlns:a16="http://schemas.microsoft.com/office/drawing/2014/main" id="{586B1B4D-701A-A1A7-6365-BB18D98B28AB}"/>
              </a:ext>
            </a:extLst>
          </p:cNvPr>
          <p:cNvGraphicFramePr>
            <a:graphicFrameLocks noGrp="1"/>
          </p:cNvGraphicFramePr>
          <p:nvPr>
            <p:extLst>
              <p:ext uri="{D42A27DB-BD31-4B8C-83A1-F6EECF244321}">
                <p14:modId xmlns:p14="http://schemas.microsoft.com/office/powerpoint/2010/main" val="163054543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주문자 연결관리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주문자 매핑</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CRM </a:t>
                      </a:r>
                      <a:r>
                        <a:rPr lang="ko-KR" altLang="en-US" sz="1200" b="1" dirty="0"/>
                        <a:t>시스템 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5D74600-5F79-F229-F08E-C0FDD60FA07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0" name="그림 19">
            <a:extLst>
              <a:ext uri="{FF2B5EF4-FFF2-40B4-BE49-F238E27FC236}">
                <a16:creationId xmlns:a16="http://schemas.microsoft.com/office/drawing/2014/main" id="{7CD65491-6DCB-B057-37CC-A4D9E84D9846}"/>
              </a:ext>
            </a:extLst>
          </p:cNvPr>
          <p:cNvPicPr>
            <a:picLocks noChangeAspect="1"/>
          </p:cNvPicPr>
          <p:nvPr/>
        </p:nvPicPr>
        <p:blipFill>
          <a:blip r:embed="rId2"/>
          <a:stretch>
            <a:fillRect/>
          </a:stretch>
        </p:blipFill>
        <p:spPr>
          <a:xfrm>
            <a:off x="242888" y="1860968"/>
            <a:ext cx="6296935" cy="4016304"/>
          </a:xfrm>
          <a:prstGeom prst="rect">
            <a:avLst/>
          </a:prstGeom>
          <a:effectLst>
            <a:outerShdw blurRad="50800" dist="38100" dir="2700000" algn="tl" rotWithShape="0">
              <a:prstClr val="black">
                <a:alpha val="40000"/>
              </a:prstClr>
            </a:outerShdw>
          </a:effectLst>
        </p:spPr>
      </p:pic>
      <p:sp>
        <p:nvSpPr>
          <p:cNvPr id="14" name="화살표: 오각형 66">
            <a:extLst>
              <a:ext uri="{FF2B5EF4-FFF2-40B4-BE49-F238E27FC236}">
                <a16:creationId xmlns:a16="http://schemas.microsoft.com/office/drawing/2014/main" id="{5CAA39CC-3C08-1AA3-CF91-C2F46378E6F2}"/>
              </a:ext>
            </a:extLst>
          </p:cNvPr>
          <p:cNvSpPr/>
          <p:nvPr/>
        </p:nvSpPr>
        <p:spPr bwMode="gray">
          <a:xfrm>
            <a:off x="3187493" y="2075292"/>
            <a:ext cx="633582" cy="1416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644B5110-166F-D6D0-2EB8-F34E3720FC24}"/>
              </a:ext>
            </a:extLst>
          </p:cNvPr>
          <p:cNvSpPr/>
          <p:nvPr/>
        </p:nvSpPr>
        <p:spPr bwMode="auto">
          <a:xfrm>
            <a:off x="3060170" y="19287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21" name="화살표: 오각형 66">
            <a:extLst>
              <a:ext uri="{FF2B5EF4-FFF2-40B4-BE49-F238E27FC236}">
                <a16:creationId xmlns:a16="http://schemas.microsoft.com/office/drawing/2014/main" id="{944DF8D5-630D-A40B-A0B8-79038C4D98A7}"/>
              </a:ext>
            </a:extLst>
          </p:cNvPr>
          <p:cNvSpPr/>
          <p:nvPr/>
        </p:nvSpPr>
        <p:spPr bwMode="gray">
          <a:xfrm>
            <a:off x="242888" y="2773709"/>
            <a:ext cx="6294288" cy="310356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화살표: 오각형 66">
            <a:extLst>
              <a:ext uri="{FF2B5EF4-FFF2-40B4-BE49-F238E27FC236}">
                <a16:creationId xmlns:a16="http://schemas.microsoft.com/office/drawing/2014/main" id="{7E469512-A47F-7383-CE62-25B05EA0BBAA}"/>
              </a:ext>
            </a:extLst>
          </p:cNvPr>
          <p:cNvSpPr/>
          <p:nvPr/>
        </p:nvSpPr>
        <p:spPr bwMode="gray">
          <a:xfrm>
            <a:off x="6116501" y="2910869"/>
            <a:ext cx="345259" cy="7543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50D795E3-F6A5-FD76-D885-3349665C7510}"/>
              </a:ext>
            </a:extLst>
          </p:cNvPr>
          <p:cNvSpPr/>
          <p:nvPr/>
        </p:nvSpPr>
        <p:spPr bwMode="auto">
          <a:xfrm>
            <a:off x="152645" y="265886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AB5F097C-06FE-4284-2529-51871CC32711}"/>
              </a:ext>
            </a:extLst>
          </p:cNvPr>
          <p:cNvSpPr/>
          <p:nvPr/>
        </p:nvSpPr>
        <p:spPr bwMode="auto">
          <a:xfrm>
            <a:off x="6026258" y="278486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1E483871-2459-C9C1-1EDB-DC73ED2487F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포스코 주문자 연결관리</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 </a:t>
            </a:r>
            <a:r>
              <a:rPr lang="ko-KR" altLang="en-US" sz="1100" dirty="0">
                <a:solidFill>
                  <a:schemeClr val="tx1"/>
                </a:solidFill>
                <a:cs typeface="Arial" panose="020B0604020202020204" pitchFamily="34" charset="0"/>
              </a:rPr>
              <a:t>사용자 계정과 </a:t>
            </a:r>
            <a:r>
              <a:rPr lang="en-US" altLang="ko-KR" sz="1100" dirty="0">
                <a:solidFill>
                  <a:schemeClr val="tx1"/>
                </a:solidFill>
                <a:cs typeface="Arial" panose="020B0604020202020204" pitchFamily="34" charset="0"/>
              </a:rPr>
              <a:t>CRM User</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정보 매핑하는 화면</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CRM </a:t>
            </a:r>
            <a:r>
              <a:rPr lang="ko-KR" altLang="en-US" sz="1200" b="1" dirty="0">
                <a:solidFill>
                  <a:srgbClr val="1F497D">
                    <a:lumMod val="75000"/>
                  </a:srgbClr>
                </a:solidFill>
                <a:cs typeface="Arial" panose="020B0604020202020204" pitchFamily="34" charset="0"/>
              </a:rPr>
              <a:t>사용자별 </a:t>
            </a:r>
            <a:r>
              <a:rPr lang="en-US" altLang="ko-KR" sz="1200" b="1" dirty="0">
                <a:solidFill>
                  <a:srgbClr val="1F497D">
                    <a:lumMod val="75000"/>
                  </a:srgbClr>
                </a:solidFill>
                <a:cs typeface="Arial" panose="020B0604020202020204" pitchFamily="34" charset="0"/>
              </a:rPr>
              <a:t>My POSCO </a:t>
            </a:r>
            <a:r>
              <a:rPr lang="ko-KR" altLang="en-US" sz="1200" b="1" dirty="0">
                <a:solidFill>
                  <a:srgbClr val="1F497D">
                    <a:lumMod val="75000"/>
                  </a:srgbClr>
                </a:solidFill>
                <a:cs typeface="Arial" panose="020B0604020202020204" pitchFamily="34" charset="0"/>
              </a:rPr>
              <a:t>계정 관리</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편집</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삭제</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소유자변경 가능</a:t>
            </a:r>
            <a:r>
              <a:rPr lang="en-US" altLang="ko-KR" sz="1200" b="1" dirty="0">
                <a:solidFill>
                  <a:srgbClr val="1F497D">
                    <a:lumMod val="75000"/>
                  </a:srgbClr>
                </a:solidFill>
                <a:cs typeface="Arial" panose="020B0604020202020204" pitchFamily="34" charset="0"/>
              </a:rPr>
              <a:t> </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en-US" altLang="ko-KR" sz="1100" b="1"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본 메뉴는 </a:t>
            </a:r>
            <a:r>
              <a:rPr lang="en-US" altLang="ko-KR" sz="1100" b="1" dirty="0">
                <a:solidFill>
                  <a:srgbClr val="0000FF"/>
                </a:solidFill>
                <a:cs typeface="Arial" panose="020B0604020202020204" pitchFamily="34" charset="0"/>
              </a:rPr>
              <a:t>CRM </a:t>
            </a:r>
            <a:r>
              <a:rPr lang="ko-KR" altLang="en-US" sz="1100" b="1" dirty="0">
                <a:solidFill>
                  <a:srgbClr val="0000FF"/>
                </a:solidFill>
                <a:cs typeface="Arial" panose="020B0604020202020204" pitchFamily="34" charset="0"/>
              </a:rPr>
              <a:t>시스템 사용자만 접근</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가능</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088E4EE4-E783-9A2F-8AA5-5D4046A52FB5}"/>
              </a:ext>
            </a:extLst>
          </p:cNvPr>
          <p:cNvPicPr>
            <a:picLocks noChangeAspect="1"/>
          </p:cNvPicPr>
          <p:nvPr/>
        </p:nvPicPr>
        <p:blipFill>
          <a:blip r:embed="rId3"/>
          <a:stretch>
            <a:fillRect/>
          </a:stretch>
        </p:blipFill>
        <p:spPr>
          <a:xfrm>
            <a:off x="6921787" y="2856068"/>
            <a:ext cx="211724" cy="205674"/>
          </a:xfrm>
          <a:prstGeom prst="rect">
            <a:avLst/>
          </a:prstGeom>
        </p:spPr>
      </p:pic>
    </p:spTree>
    <p:extLst>
      <p:ext uri="{BB962C8B-B14F-4D97-AF65-F5344CB8AC3E}">
        <p14:creationId xmlns:p14="http://schemas.microsoft.com/office/powerpoint/2010/main" val="4131862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Contents_</a:t>
            </a:r>
            <a:r>
              <a:rPr lang="en-US" altLang="ko-KR" dirty="0" err="1"/>
              <a:t>Mobile</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1</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여신 정보관리</a:t>
              </a: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여신 정보조회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거래선별 여신 조회</a:t>
              </a:r>
            </a:p>
          </p:txBody>
        </p:sp>
      </p:grpSp>
      <p:grpSp>
        <p:nvGrpSpPr>
          <p:cNvPr id="20" name="그룹 19">
            <a:extLst>
              <a:ext uri="{FF2B5EF4-FFF2-40B4-BE49-F238E27FC236}">
                <a16:creationId xmlns:a16="http://schemas.microsoft.com/office/drawing/2014/main" id="{27BE4BAF-1043-9CC6-19A9-A919357AE302}"/>
              </a:ext>
            </a:extLst>
          </p:cNvPr>
          <p:cNvGrpSpPr/>
          <p:nvPr/>
        </p:nvGrpSpPr>
        <p:grpSpPr>
          <a:xfrm>
            <a:off x="242888" y="2855962"/>
            <a:ext cx="6120000" cy="872884"/>
            <a:chOff x="242888" y="2992229"/>
            <a:chExt cx="6120000" cy="872884"/>
          </a:xfrm>
        </p:grpSpPr>
        <p:sp>
          <p:nvSpPr>
            <p:cNvPr id="16" name="화살표: 오각형 15">
              <a:extLst>
                <a:ext uri="{FF2B5EF4-FFF2-40B4-BE49-F238E27FC236}">
                  <a16:creationId xmlns:a16="http://schemas.microsoft.com/office/drawing/2014/main" id="{9B8CB914-DD53-3385-4CF4-55A55A080834}"/>
                </a:ext>
              </a:extLst>
            </p:cNvPr>
            <p:cNvSpPr/>
            <p:nvPr/>
          </p:nvSpPr>
          <p:spPr bwMode="auto">
            <a:xfrm>
              <a:off x="242889" y="2992229"/>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2</a:t>
              </a:r>
              <a:endParaRPr lang="ko-KR" altLang="en-US" sz="1400" b="1">
                <a:ln>
                  <a:solidFill>
                    <a:schemeClr val="accent1">
                      <a:alpha val="0"/>
                    </a:schemeClr>
                  </a:solidFill>
                </a:ln>
                <a:solidFill>
                  <a:schemeClr val="bg1"/>
                </a:solidFill>
                <a:latin typeface="+mn-ea"/>
                <a:ea typeface="+mn-ea"/>
              </a:endParaRPr>
            </a:p>
          </p:txBody>
        </p:sp>
        <p:cxnSp>
          <p:nvCxnSpPr>
            <p:cNvPr id="17" name="직선 연결선 16">
              <a:extLst>
                <a:ext uri="{FF2B5EF4-FFF2-40B4-BE49-F238E27FC236}">
                  <a16:creationId xmlns:a16="http://schemas.microsoft.com/office/drawing/2014/main" id="{FB5C5715-6948-CDE7-8A4C-B355AAF301F0}"/>
                </a:ext>
              </a:extLst>
            </p:cNvPr>
            <p:cNvCxnSpPr/>
            <p:nvPr/>
          </p:nvCxnSpPr>
          <p:spPr bwMode="auto">
            <a:xfrm>
              <a:off x="242888" y="3440190"/>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사각형: 둥근 모서리 17">
              <a:extLst>
                <a:ext uri="{FF2B5EF4-FFF2-40B4-BE49-F238E27FC236}">
                  <a16:creationId xmlns:a16="http://schemas.microsoft.com/office/drawing/2014/main" id="{7D389E47-A60E-9DA4-239A-9F47A483F4FE}"/>
                </a:ext>
              </a:extLst>
            </p:cNvPr>
            <p:cNvSpPr/>
            <p:nvPr/>
          </p:nvSpPr>
          <p:spPr bwMode="auto">
            <a:xfrm>
              <a:off x="1949173" y="3003748"/>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rPr>
                <a:t>주문 관리</a:t>
              </a:r>
            </a:p>
          </p:txBody>
        </p:sp>
        <p:sp>
          <p:nvSpPr>
            <p:cNvPr id="19" name="사각형: 둥근 모서리 18">
              <a:extLst>
                <a:ext uri="{FF2B5EF4-FFF2-40B4-BE49-F238E27FC236}">
                  <a16:creationId xmlns:a16="http://schemas.microsoft.com/office/drawing/2014/main" id="{D9DD7F62-1813-0441-0171-488E326FE646}"/>
                </a:ext>
              </a:extLst>
            </p:cNvPr>
            <p:cNvSpPr/>
            <p:nvPr/>
          </p:nvSpPr>
          <p:spPr bwMode="auto">
            <a:xfrm>
              <a:off x="1765598" y="344019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포스코 고객 연결관리</a:t>
              </a:r>
              <a:br>
                <a:rPr lang="en-US" altLang="ko-KR" sz="18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1.1 </a:t>
              </a:r>
              <a:r>
                <a:rPr lang="ko-KR" altLang="en-US" sz="1400" b="1" dirty="0">
                  <a:ln>
                    <a:solidFill>
                      <a:schemeClr val="accent1">
                        <a:alpha val="0"/>
                      </a:schemeClr>
                    </a:solidFill>
                  </a:ln>
                  <a:solidFill>
                    <a:srgbClr val="002060"/>
                  </a:solidFill>
                  <a:latin typeface="+mn-ea"/>
                </a:rPr>
                <a:t>포스코 고객 매핑</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철강 확정주문 조회</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2.1</a:t>
              </a:r>
              <a:r>
                <a:rPr lang="ko-KR" altLang="en-US" sz="1400" b="1" dirty="0">
                  <a:ln>
                    <a:solidFill>
                      <a:schemeClr val="accent1">
                        <a:alpha val="0"/>
                      </a:schemeClr>
                    </a:solidFill>
                  </a:ln>
                  <a:solidFill>
                    <a:srgbClr val="002060"/>
                  </a:solidFill>
                  <a:latin typeface="+mn-ea"/>
                </a:rPr>
                <a:t> 철강 확정주문 상세 조회</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주문 통합 모니터링</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a:t>
              </a:r>
              <a:r>
                <a:rPr lang="ko-KR" altLang="en-US" sz="1400" b="1" dirty="0">
                  <a:ln>
                    <a:solidFill>
                      <a:schemeClr val="accent1">
                        <a:alpha val="0"/>
                      </a:schemeClr>
                    </a:solidFill>
                  </a:ln>
                  <a:solidFill>
                    <a:srgbClr val="002060"/>
                  </a:solidFill>
                  <a:latin typeface="+mn-ea"/>
                </a:rPr>
                <a:t>주문</a:t>
              </a:r>
              <a:r>
                <a:rPr lang="en-US" altLang="ko-KR" sz="1400" b="1" dirty="0">
                  <a:ln>
                    <a:solidFill>
                      <a:schemeClr val="accent1">
                        <a:alpha val="0"/>
                      </a:schemeClr>
                    </a:solidFill>
                  </a:ln>
                  <a:solidFill>
                    <a:srgbClr val="002060"/>
                  </a:solidFill>
                  <a:latin typeface="+mn-ea"/>
                </a:rPr>
                <a:t>/</a:t>
              </a:r>
              <a:r>
                <a:rPr lang="ko-KR" altLang="en-US" sz="1400" b="1" dirty="0">
                  <a:ln>
                    <a:solidFill>
                      <a:schemeClr val="accent1">
                        <a:alpha val="0"/>
                      </a:schemeClr>
                    </a:solidFill>
                  </a:ln>
                  <a:solidFill>
                    <a:srgbClr val="002060"/>
                  </a:solidFill>
                  <a:latin typeface="+mn-ea"/>
                </a:rPr>
                <a:t>생산 단계별 진행 현황</a:t>
              </a:r>
              <a:endParaRPr lang="en-US" altLang="ko-KR" sz="1400" b="1" dirty="0">
                <a:ln>
                  <a:solidFill>
                    <a:schemeClr val="accent1">
                      <a:alpha val="0"/>
                    </a:schemeClr>
                  </a:solidFill>
                </a:ln>
                <a:solidFill>
                  <a:srgbClr val="002060"/>
                </a:solidFill>
                <a:latin typeface="+mn-ea"/>
              </a:endParaRPr>
            </a:p>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rPr>
                <a:t>배선</a:t>
              </a:r>
              <a:r>
                <a:rPr lang="en-US" altLang="ko-KR" sz="1600" b="1" dirty="0">
                  <a:ln>
                    <a:solidFill>
                      <a:schemeClr val="accent1">
                        <a:alpha val="0"/>
                      </a:schemeClr>
                    </a:solidFill>
                  </a:ln>
                  <a:solidFill>
                    <a:srgbClr val="002060"/>
                  </a:solidFill>
                  <a:latin typeface="+mn-ea"/>
                </a:rPr>
                <a:t>/</a:t>
              </a:r>
              <a:r>
                <a:rPr lang="ko-KR" altLang="en-US" sz="1600" b="1" dirty="0">
                  <a:ln>
                    <a:solidFill>
                      <a:schemeClr val="accent1">
                        <a:alpha val="0"/>
                      </a:schemeClr>
                    </a:solidFill>
                  </a:ln>
                  <a:solidFill>
                    <a:srgbClr val="002060"/>
                  </a:solidFill>
                  <a:latin typeface="+mn-ea"/>
                </a:rPr>
                <a:t>출하 조회</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a:t>
              </a:r>
              <a:r>
                <a:rPr lang="ko-KR" altLang="en-US" sz="1400" b="1" dirty="0">
                  <a:ln>
                    <a:solidFill>
                      <a:schemeClr val="accent1">
                        <a:alpha val="0"/>
                      </a:schemeClr>
                    </a:solidFill>
                  </a:ln>
                  <a:solidFill>
                    <a:srgbClr val="002060"/>
                  </a:solidFill>
                  <a:latin typeface="+mn-ea"/>
                </a:rPr>
                <a:t>배선</a:t>
              </a:r>
              <a:r>
                <a:rPr lang="en-US" altLang="ko-KR" sz="1400" b="1" dirty="0">
                  <a:ln>
                    <a:solidFill>
                      <a:schemeClr val="accent1">
                        <a:alpha val="0"/>
                      </a:schemeClr>
                    </a:solidFill>
                  </a:ln>
                  <a:solidFill>
                    <a:srgbClr val="002060"/>
                  </a:solidFill>
                  <a:latin typeface="+mn-ea"/>
                </a:rPr>
                <a:t>/</a:t>
              </a:r>
              <a:r>
                <a:rPr lang="ko-KR" altLang="en-US" sz="1400" b="1" dirty="0">
                  <a:ln>
                    <a:solidFill>
                      <a:schemeClr val="accent1">
                        <a:alpha val="0"/>
                      </a:schemeClr>
                    </a:solidFill>
                  </a:ln>
                  <a:solidFill>
                    <a:srgbClr val="002060"/>
                  </a:solidFill>
                  <a:latin typeface="+mn-ea"/>
                </a:rPr>
                <a:t>출하 상세 조회</a:t>
              </a:r>
              <a:endParaRPr lang="en-US" altLang="ko-KR"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a:extLst>
              <a:ext uri="{FF2B5EF4-FFF2-40B4-BE49-F238E27FC236}">
                <a16:creationId xmlns:a16="http://schemas.microsoft.com/office/drawing/2014/main" id="{76B23C02-45A7-B539-4EDD-100A09529BD7}"/>
              </a:ext>
            </a:extLst>
          </p:cNvPr>
          <p:cNvSpPr/>
          <p:nvPr/>
        </p:nvSpPr>
        <p:spPr bwMode="auto">
          <a:xfrm>
            <a:off x="1585598" y="165575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a:extLst>
              <a:ext uri="{FF2B5EF4-FFF2-40B4-BE49-F238E27FC236}">
                <a16:creationId xmlns:a16="http://schemas.microsoft.com/office/drawing/2014/main" id="{797DAF5B-0E1D-CADF-3053-6842AF923146}"/>
              </a:ext>
            </a:extLst>
          </p:cNvPr>
          <p:cNvSpPr/>
          <p:nvPr/>
        </p:nvSpPr>
        <p:spPr bwMode="auto">
          <a:xfrm>
            <a:off x="1585598" y="3426384"/>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a:extLst>
              <a:ext uri="{FF2B5EF4-FFF2-40B4-BE49-F238E27FC236}">
                <a16:creationId xmlns:a16="http://schemas.microsoft.com/office/drawing/2014/main" id="{DED0F327-99DF-4D16-7280-39AA94A89E9F}"/>
              </a:ext>
            </a:extLst>
          </p:cNvPr>
          <p:cNvSpPr/>
          <p:nvPr/>
        </p:nvSpPr>
        <p:spPr bwMode="auto">
          <a:xfrm>
            <a:off x="1585598" y="411101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실행 단추: 앞으로 또는 다음으로 이동 5">
            <a:hlinkClick r:id="rId6" action="ppaction://hlinksldjump"/>
            <a:extLst>
              <a:ext uri="{FF2B5EF4-FFF2-40B4-BE49-F238E27FC236}">
                <a16:creationId xmlns:a16="http://schemas.microsoft.com/office/drawing/2014/main" id="{3EDD5B5E-709B-C287-C08E-2249940F8336}"/>
              </a:ext>
            </a:extLst>
          </p:cNvPr>
          <p:cNvSpPr/>
          <p:nvPr/>
        </p:nvSpPr>
        <p:spPr bwMode="auto">
          <a:xfrm>
            <a:off x="1585598" y="4821524"/>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실행 단추: 앞으로 또는 다음으로 이동 7">
            <a:hlinkClick r:id="rId7" action="ppaction://hlinksldjump"/>
            <a:extLst>
              <a:ext uri="{FF2B5EF4-FFF2-40B4-BE49-F238E27FC236}">
                <a16:creationId xmlns:a16="http://schemas.microsoft.com/office/drawing/2014/main" id="{3F896BCF-0AD9-F5C4-B4A3-863AEF46EF1F}"/>
              </a:ext>
            </a:extLst>
          </p:cNvPr>
          <p:cNvSpPr/>
          <p:nvPr/>
        </p:nvSpPr>
        <p:spPr bwMode="auto">
          <a:xfrm>
            <a:off x="1585598" y="551478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893367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D952-F1E7-F10F-4D5B-11F51B261ED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81F42D6-BF40-452E-5413-00246394DF4F}"/>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Contents_</a:t>
            </a:r>
            <a:r>
              <a:rPr lang="en-US" altLang="ko-KR" dirty="0" err="1"/>
              <a:t>Mobile</a:t>
            </a:r>
            <a:endParaRPr lang="en-US" altLang="ko-KR" spc="-70" dirty="0"/>
          </a:p>
        </p:txBody>
      </p:sp>
      <p:grpSp>
        <p:nvGrpSpPr>
          <p:cNvPr id="13" name="그룹 12">
            <a:extLst>
              <a:ext uri="{FF2B5EF4-FFF2-40B4-BE49-F238E27FC236}">
                <a16:creationId xmlns:a16="http://schemas.microsoft.com/office/drawing/2014/main" id="{9137076F-00F5-0469-11BE-995E052B06A5}"/>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DEE457B9-5ECC-9BF4-442F-BF56BAD1E183}"/>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880ED997-0657-C648-C704-2FAE78F21112}"/>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5215833-2146-73F4-9FB6-47C0EC2F6A3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보고서 관리</a:t>
              </a:r>
            </a:p>
          </p:txBody>
        </p:sp>
        <p:sp>
          <p:nvSpPr>
            <p:cNvPr id="12" name="사각형: 둥근 모서리 11">
              <a:extLst>
                <a:ext uri="{FF2B5EF4-FFF2-40B4-BE49-F238E27FC236}">
                  <a16:creationId xmlns:a16="http://schemas.microsoft.com/office/drawing/2014/main" id="{41F4291E-974E-4F98-9272-D042907B539E}"/>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출하 보고서 조회</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월별 출하 실적 조회</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1.2 </a:t>
              </a:r>
              <a:r>
                <a:rPr lang="ko-KR" altLang="en-US" sz="1400" b="1" dirty="0">
                  <a:ln>
                    <a:solidFill>
                      <a:schemeClr val="accent1">
                        <a:alpha val="0"/>
                      </a:schemeClr>
                    </a:solidFill>
                  </a:ln>
                  <a:solidFill>
                    <a:srgbClr val="002060"/>
                  </a:solidFill>
                  <a:latin typeface="+mn-ea"/>
                  <a:ea typeface="+mn-ea"/>
                </a:rPr>
                <a:t>출하 실적 리스트 조회</a:t>
              </a:r>
            </a:p>
          </p:txBody>
        </p:sp>
      </p:grpSp>
      <p:grpSp>
        <p:nvGrpSpPr>
          <p:cNvPr id="3" name="그룹 2">
            <a:extLst>
              <a:ext uri="{FF2B5EF4-FFF2-40B4-BE49-F238E27FC236}">
                <a16:creationId xmlns:a16="http://schemas.microsoft.com/office/drawing/2014/main" id="{524304DC-A586-4EE6-8899-50AE9C8F6ABD}"/>
              </a:ext>
            </a:extLst>
          </p:cNvPr>
          <p:cNvGrpSpPr/>
          <p:nvPr/>
        </p:nvGrpSpPr>
        <p:grpSpPr>
          <a:xfrm>
            <a:off x="242888" y="2866504"/>
            <a:ext cx="6120000" cy="873541"/>
            <a:chOff x="242888" y="1360202"/>
            <a:chExt cx="6120000" cy="873541"/>
          </a:xfrm>
        </p:grpSpPr>
        <p:sp>
          <p:nvSpPr>
            <p:cNvPr id="4" name="화살표: 오각형 3">
              <a:extLst>
                <a:ext uri="{FF2B5EF4-FFF2-40B4-BE49-F238E27FC236}">
                  <a16:creationId xmlns:a16="http://schemas.microsoft.com/office/drawing/2014/main" id="{1E1B2F75-B1AF-01C3-BA79-5BF994A9889B}"/>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4</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1EA7CE83-89E5-835C-EEF0-BEFBCCB40BAB}"/>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28DD6538-9F3B-831B-76EC-EA21B56A94CF}"/>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주문 담당자 식별관리</a:t>
              </a:r>
            </a:p>
          </p:txBody>
        </p:sp>
        <p:sp>
          <p:nvSpPr>
            <p:cNvPr id="8" name="사각형: 둥근 모서리 7">
              <a:extLst>
                <a:ext uri="{FF2B5EF4-FFF2-40B4-BE49-F238E27FC236}">
                  <a16:creationId xmlns:a16="http://schemas.microsoft.com/office/drawing/2014/main" id="{44570292-56BF-D4EB-8803-59FFAB11BB32}"/>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포스코 주문자 연결관리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포스코 주문자 매핑</a:t>
              </a:r>
            </a:p>
          </p:txBody>
        </p:sp>
      </p:grpSp>
      <p:sp>
        <p:nvSpPr>
          <p:cNvPr id="9" name="실행 단추: 앞으로 또는 다음으로 이동 8">
            <a:hlinkClick r:id="rId3" action="ppaction://hlinksldjump"/>
            <a:extLst>
              <a:ext uri="{FF2B5EF4-FFF2-40B4-BE49-F238E27FC236}">
                <a16:creationId xmlns:a16="http://schemas.microsoft.com/office/drawing/2014/main" id="{A6AC32C5-D6AB-E451-9165-7691D5226CB5}"/>
              </a:ext>
            </a:extLst>
          </p:cNvPr>
          <p:cNvSpPr/>
          <p:nvPr/>
        </p:nvSpPr>
        <p:spPr bwMode="auto">
          <a:xfrm>
            <a:off x="1585598" y="1656408"/>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실행 단추: 앞으로 또는 다음으로 이동 13">
            <a:hlinkClick r:id="rId4" action="ppaction://hlinksldjump"/>
            <a:extLst>
              <a:ext uri="{FF2B5EF4-FFF2-40B4-BE49-F238E27FC236}">
                <a16:creationId xmlns:a16="http://schemas.microsoft.com/office/drawing/2014/main" id="{F687EAC6-9CA7-2942-DBA7-396D9211435D}"/>
              </a:ext>
            </a:extLst>
          </p:cNvPr>
          <p:cNvSpPr/>
          <p:nvPr/>
        </p:nvSpPr>
        <p:spPr bwMode="auto">
          <a:xfrm>
            <a:off x="1585598" y="342900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01922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C499A-D497-6671-E643-A9F54AAABE0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971C17E-111D-B54B-D0E0-E299C9DCD8D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a:t>
            </a:r>
            <a:r>
              <a:rPr kumimoji="0" lang="ko-KR" altLang="en-US" sz="2000" spc="-70" dirty="0"/>
              <a:t>여신 정보관리</a:t>
            </a:r>
            <a:endParaRPr kumimoji="0" lang="en-US" altLang="ko-KR" sz="2000" spc="-70" dirty="0"/>
          </a:p>
        </p:txBody>
      </p:sp>
      <p:graphicFrame>
        <p:nvGraphicFramePr>
          <p:cNvPr id="17" name="표 16">
            <a:extLst>
              <a:ext uri="{FF2B5EF4-FFF2-40B4-BE49-F238E27FC236}">
                <a16:creationId xmlns:a16="http://schemas.microsoft.com/office/drawing/2014/main" id="{6366A413-D946-DABB-9234-E7C98EE1228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a:t>
                      </a:r>
                      <a:r>
                        <a:rPr lang="ko-KR" altLang="en-US" sz="1200" b="1" dirty="0"/>
                        <a:t>여신 정보조회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거래선별 여신 조회</a:t>
                      </a:r>
                      <a:r>
                        <a:rPr lang="en-US" altLang="ko-KR" sz="1200" b="1" dirty="0"/>
                        <a:t>(1/3)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여신 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전사 사용자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여신관리 </a:t>
                      </a:r>
                      <a:r>
                        <a:rPr lang="en-US" altLang="ko-KR" sz="1200" b="1" dirty="0"/>
                        <a:t>&gt; </a:t>
                      </a:r>
                      <a:r>
                        <a:rPr lang="ko-KR" altLang="en-US" sz="1200" b="1" dirty="0"/>
                        <a:t>여신 </a:t>
                      </a:r>
                      <a:r>
                        <a:rPr lang="en-US" altLang="ko-KR" sz="1200" b="1" dirty="0"/>
                        <a:t>Tab</a:t>
                      </a:r>
                      <a:r>
                        <a:rPr lang="ko-KR" altLang="en-US" sz="1200" b="1" dirty="0"/>
                        <a:t> </a:t>
                      </a:r>
                      <a:r>
                        <a:rPr lang="en-US" altLang="ko-KR" sz="1200" b="1" dirty="0"/>
                        <a:t>&gt; </a:t>
                      </a:r>
                      <a:r>
                        <a:rPr lang="ko-KR" altLang="en-US" sz="1200" b="1" dirty="0"/>
                        <a:t>거래선 여신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B777E5A-FD0C-D571-F7A0-4251CD8F224C}"/>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FA3356FF-7B3A-722F-BEAB-AF1FED0F148D}"/>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여신관리</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본사</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법인</a:t>
            </a:r>
            <a:r>
              <a:rPr lang="en-US" altLang="ko-KR" sz="1200" b="1" dirty="0">
                <a:solidFill>
                  <a:srgbClr val="1F497D">
                    <a:lumMod val="75000"/>
                  </a:srgbClr>
                </a:solidFill>
                <a:cs typeface="Arial" panose="020B0604020202020204" pitchFamily="34" charset="0"/>
              </a:rPr>
              <a:t>, BP</a:t>
            </a:r>
            <a:r>
              <a:rPr lang="ko-KR" altLang="en-US" sz="1200" b="1" dirty="0">
                <a:solidFill>
                  <a:srgbClr val="1F497D">
                    <a:lumMod val="75000"/>
                  </a:srgbClr>
                </a:solidFill>
                <a:cs typeface="Arial" panose="020B0604020202020204" pitchFamily="34" charset="0"/>
              </a:rPr>
              <a:t>코드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거래선명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본사</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법인</a:t>
            </a:r>
            <a:r>
              <a:rPr lang="en-US" altLang="ko-KR" sz="1100" dirty="0">
                <a:solidFill>
                  <a:schemeClr val="tx1"/>
                </a:solidFill>
                <a:cs typeface="Arial" panose="020B0604020202020204" pitchFamily="34" charset="0"/>
              </a:rPr>
              <a:t>, BP</a:t>
            </a:r>
            <a:r>
              <a:rPr lang="ko-KR" altLang="en-US" sz="1100" dirty="0">
                <a:solidFill>
                  <a:schemeClr val="tx1"/>
                </a:solidFill>
                <a:cs typeface="Arial" panose="020B0604020202020204" pitchFamily="34" charset="0"/>
              </a:rPr>
              <a:t>코드 필수 검색조건</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그룹별 여신사용현황</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거래선별 담보구성</a:t>
            </a:r>
            <a:r>
              <a:rPr lang="en-US" altLang="ko-KR" sz="1200" b="1" dirty="0">
                <a:solidFill>
                  <a:srgbClr val="1F497D">
                    <a:lumMod val="75000"/>
                  </a:srgbClr>
                </a:solidFill>
                <a:cs typeface="Arial" panose="020B0604020202020204" pitchFamily="34" charset="0"/>
              </a:rPr>
              <a:t> Pie chart </a:t>
            </a:r>
            <a:r>
              <a:rPr lang="ko-KR" altLang="en-US" sz="1200" b="1" dirty="0">
                <a:solidFill>
                  <a:srgbClr val="1F497D">
                    <a:lumMod val="75000"/>
                  </a:srgbClr>
                </a:solidFill>
                <a:cs typeface="Arial" panose="020B0604020202020204" pitchFamily="34" charset="0"/>
              </a:rPr>
              <a:t>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그룹별 여신 사용</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및 잔여한도 비율조회</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마우스 오버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금액</a:t>
            </a:r>
            <a:r>
              <a:rPr lang="en-US" altLang="ko-KR" sz="1100" dirty="0">
                <a:solidFill>
                  <a:schemeClr val="tx1"/>
                </a:solidFill>
                <a:cs typeface="Arial" panose="020B0604020202020204" pitchFamily="34" charset="0"/>
              </a:rPr>
              <a:t>(ratio, %) </a:t>
            </a:r>
            <a:r>
              <a:rPr lang="ko-KR" altLang="en-US" sz="1100" dirty="0">
                <a:solidFill>
                  <a:schemeClr val="tx1"/>
                </a:solidFill>
                <a:cs typeface="Arial" panose="020B0604020202020204" pitchFamily="34" charset="0"/>
              </a:rPr>
              <a:t>조회</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5" name="그림 14" descr="텍스트, 스크린샷, 소프트웨어, 번호이(가) 표시된 사진&#10;&#10;AI 생성 콘텐츠는 정확하지 않을 수 있습니다.">
            <a:extLst>
              <a:ext uri="{FF2B5EF4-FFF2-40B4-BE49-F238E27FC236}">
                <a16:creationId xmlns:a16="http://schemas.microsoft.com/office/drawing/2014/main" id="{68977E5C-C47C-F6B2-4353-4E566EBD6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4623" y="1954824"/>
            <a:ext cx="1980000" cy="4435756"/>
          </a:xfrm>
          <a:prstGeom prst="rect">
            <a:avLst/>
          </a:prstGeom>
        </p:spPr>
      </p:pic>
      <p:pic>
        <p:nvPicPr>
          <p:cNvPr id="16" name="그림 15" descr="텍스트, 스크린샷, 도표, 소프트웨어이(가) 표시된 사진&#10;&#10;AI 생성 콘텐츠는 정확하지 않을 수 있습니다.">
            <a:extLst>
              <a:ext uri="{FF2B5EF4-FFF2-40B4-BE49-F238E27FC236}">
                <a16:creationId xmlns:a16="http://schemas.microsoft.com/office/drawing/2014/main" id="{2269D0BF-3B7C-8D0D-2B61-82DAA3C17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7711" y="1954824"/>
            <a:ext cx="1980000" cy="4435756"/>
          </a:xfrm>
          <a:prstGeom prst="rect">
            <a:avLst/>
          </a:prstGeom>
        </p:spPr>
      </p:pic>
      <p:pic>
        <p:nvPicPr>
          <p:cNvPr id="18" name="그림 17" descr="텍스트, 스크린샷, 소프트웨어, 컴퓨터 아이콘이(가) 표시된 사진&#10;&#10;AI 생성 콘텐츠는 정확하지 않을 수 있습니다.">
            <a:extLst>
              <a:ext uri="{FF2B5EF4-FFF2-40B4-BE49-F238E27FC236}">
                <a16:creationId xmlns:a16="http://schemas.microsoft.com/office/drawing/2014/main" id="{6D2B5DA6-5E4B-E460-F4FE-649117588B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535" y="1954824"/>
            <a:ext cx="1980000" cy="4435756"/>
          </a:xfrm>
          <a:prstGeom prst="rect">
            <a:avLst/>
          </a:prstGeom>
        </p:spPr>
      </p:pic>
      <p:sp>
        <p:nvSpPr>
          <p:cNvPr id="7" name="화살표: 오각형 66">
            <a:extLst>
              <a:ext uri="{FF2B5EF4-FFF2-40B4-BE49-F238E27FC236}">
                <a16:creationId xmlns:a16="http://schemas.microsoft.com/office/drawing/2014/main" id="{AEF0132C-A465-ACA4-B772-D4AAB7E5195C}"/>
              </a:ext>
            </a:extLst>
          </p:cNvPr>
          <p:cNvSpPr/>
          <p:nvPr/>
        </p:nvSpPr>
        <p:spPr bwMode="gray">
          <a:xfrm>
            <a:off x="422796" y="4165209"/>
            <a:ext cx="1911584" cy="3291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07290035-50AC-A538-80D6-EAE3DBE96C36}"/>
              </a:ext>
            </a:extLst>
          </p:cNvPr>
          <p:cNvSpPr/>
          <p:nvPr/>
        </p:nvSpPr>
        <p:spPr bwMode="auto">
          <a:xfrm>
            <a:off x="340684" y="405509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9" name="화살표: 오각형 66">
            <a:extLst>
              <a:ext uri="{FF2B5EF4-FFF2-40B4-BE49-F238E27FC236}">
                <a16:creationId xmlns:a16="http://schemas.microsoft.com/office/drawing/2014/main" id="{565B17EA-1F9E-D1B7-7F09-D95C1F87D137}"/>
              </a:ext>
            </a:extLst>
          </p:cNvPr>
          <p:cNvSpPr/>
          <p:nvPr/>
        </p:nvSpPr>
        <p:spPr bwMode="gray">
          <a:xfrm>
            <a:off x="2467161" y="3014187"/>
            <a:ext cx="1911584" cy="12929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B01B5F79-35A8-2CBA-6826-C43B56225A87}"/>
              </a:ext>
            </a:extLst>
          </p:cNvPr>
          <p:cNvSpPr/>
          <p:nvPr/>
        </p:nvSpPr>
        <p:spPr bwMode="auto">
          <a:xfrm>
            <a:off x="2334380" y="28101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pic>
        <p:nvPicPr>
          <p:cNvPr id="19"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CDC791CD-80CC-FDBD-1836-83E6589EF440}"/>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018125" y="2858022"/>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0" name="화살표: 오각형 66">
            <a:extLst>
              <a:ext uri="{FF2B5EF4-FFF2-40B4-BE49-F238E27FC236}">
                <a16:creationId xmlns:a16="http://schemas.microsoft.com/office/drawing/2014/main" id="{2A2785D5-8106-378C-29CA-F5881658420F}"/>
              </a:ext>
            </a:extLst>
          </p:cNvPr>
          <p:cNvSpPr/>
          <p:nvPr/>
        </p:nvSpPr>
        <p:spPr bwMode="gray">
          <a:xfrm>
            <a:off x="4503688" y="2567444"/>
            <a:ext cx="1911584" cy="330982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EE3E611F-2196-76D1-A2EA-8D771E4ED540}"/>
              </a:ext>
            </a:extLst>
          </p:cNvPr>
          <p:cNvSpPr/>
          <p:nvPr/>
        </p:nvSpPr>
        <p:spPr bwMode="auto">
          <a:xfrm>
            <a:off x="4387468" y="25064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088057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DE120-4AEC-19D0-4B42-956BE8AC2A9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0414CDF-CDE9-028A-AEC9-AA2BC22906F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a:t>
            </a:r>
            <a:r>
              <a:rPr kumimoji="0" lang="ko-KR" altLang="en-US" sz="2000" spc="-70" dirty="0"/>
              <a:t>여신 정보관리</a:t>
            </a:r>
            <a:endParaRPr kumimoji="0" lang="en-US" altLang="ko-KR" sz="2000" spc="-70" dirty="0"/>
          </a:p>
        </p:txBody>
      </p:sp>
      <p:graphicFrame>
        <p:nvGraphicFramePr>
          <p:cNvPr id="17" name="표 16">
            <a:extLst>
              <a:ext uri="{FF2B5EF4-FFF2-40B4-BE49-F238E27FC236}">
                <a16:creationId xmlns:a16="http://schemas.microsoft.com/office/drawing/2014/main" id="{71FD1DCB-6198-CD29-D218-803CF3A35BA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a:t>
                      </a:r>
                      <a:r>
                        <a:rPr lang="ko-KR" altLang="en-US" sz="1200" b="1" dirty="0"/>
                        <a:t>여신 정보조회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거래선별 여신 조회</a:t>
                      </a:r>
                      <a:r>
                        <a:rPr lang="en-US" altLang="ko-KR" sz="1200" b="1" dirty="0"/>
                        <a:t>(2/3)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여신 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전사 사용자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여신관리 </a:t>
                      </a:r>
                      <a:r>
                        <a:rPr lang="en-US" altLang="ko-KR" sz="1200" b="1" dirty="0"/>
                        <a:t>&gt; </a:t>
                      </a:r>
                      <a:r>
                        <a:rPr lang="ko-KR" altLang="en-US" sz="1200" b="1" dirty="0"/>
                        <a:t>여신 </a:t>
                      </a:r>
                      <a:r>
                        <a:rPr lang="en-US" altLang="ko-KR" sz="1200" b="1" dirty="0"/>
                        <a:t>Tab</a:t>
                      </a:r>
                      <a:r>
                        <a:rPr lang="ko-KR" altLang="en-US" sz="1200" b="1" dirty="0"/>
                        <a:t> </a:t>
                      </a:r>
                      <a:r>
                        <a:rPr lang="en-US" altLang="ko-KR" sz="1200" b="1" dirty="0"/>
                        <a:t>&gt; </a:t>
                      </a:r>
                      <a:r>
                        <a:rPr lang="ko-KR" altLang="en-US" sz="1200" b="1" dirty="0"/>
                        <a:t>거래선 여신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4BD844E-7C06-F497-DF3D-D12B69DA87D4}"/>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F6420BD3-76E2-6B51-1C2D-428F4AB740BE}"/>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조회조건 기반 </a:t>
            </a:r>
            <a:r>
              <a:rPr lang="en-US" altLang="ko-KR" sz="1200" b="1" dirty="0">
                <a:solidFill>
                  <a:srgbClr val="1F497D">
                    <a:lumMod val="75000"/>
                  </a:srgbClr>
                </a:solidFill>
                <a:cs typeface="Arial" panose="020B0604020202020204" pitchFamily="34" charset="0"/>
              </a:rPr>
              <a:t>Credit, A/R, Credit Grade, Due Date, Collateral </a:t>
            </a:r>
            <a:r>
              <a:rPr lang="ko-KR" altLang="en-US" sz="1200" b="1" dirty="0">
                <a:solidFill>
                  <a:srgbClr val="1F497D">
                    <a:lumMod val="75000"/>
                  </a:srgbClr>
                </a:solidFill>
                <a:cs typeface="Arial" panose="020B0604020202020204" pitchFamily="34" charset="0"/>
              </a:rPr>
              <a:t>상세조회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Credit Info: </a:t>
            </a:r>
            <a:r>
              <a:rPr lang="ko-KR" altLang="en-US" sz="1100" dirty="0">
                <a:solidFill>
                  <a:schemeClr val="tx1"/>
                </a:solidFill>
                <a:cs typeface="Arial" panose="020B0604020202020204" pitchFamily="34" charset="0"/>
              </a:rPr>
              <a:t>총 여신한도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보험한도</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사용금액</a:t>
            </a:r>
            <a:r>
              <a:rPr lang="en-US" altLang="ko-KR" sz="1100" dirty="0">
                <a:solidFill>
                  <a:schemeClr val="tx1"/>
                </a:solidFill>
                <a:cs typeface="Arial" panose="020B0604020202020204" pitchFamily="34" charset="0"/>
              </a:rPr>
              <a:t>, Open</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 </a:t>
            </a:r>
            <a:r>
              <a:rPr lang="ko-KR" altLang="en-US" sz="1100" dirty="0">
                <a:solidFill>
                  <a:schemeClr val="tx1"/>
                </a:solidFill>
                <a:cs typeface="Arial" panose="020B0604020202020204" pitchFamily="34" charset="0"/>
              </a:rPr>
              <a:t>잔여한도</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A/R Info:</a:t>
            </a:r>
            <a:r>
              <a:rPr lang="ko-KR" altLang="en-US" sz="1100" dirty="0">
                <a:solidFill>
                  <a:schemeClr val="tx1"/>
                </a:solidFill>
                <a:cs typeface="Arial" panose="020B0604020202020204" pitchFamily="34" charset="0"/>
              </a:rPr>
              <a:t> 매출채권</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매출채권 한도</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담보부 매출채권</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매각후미입금</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Credit Grade: </a:t>
            </a:r>
            <a:r>
              <a:rPr lang="ko-KR" altLang="en-US" sz="1100" dirty="0">
                <a:solidFill>
                  <a:schemeClr val="tx1"/>
                </a:solidFill>
                <a:cs typeface="Arial" panose="020B0604020202020204" pitchFamily="34" charset="0"/>
              </a:rPr>
              <a:t>부실예측등급</a:t>
            </a:r>
            <a:br>
              <a:rPr lang="en-US" altLang="ko-KR" sz="1100" dirty="0">
                <a:solidFill>
                  <a:schemeClr val="tx1"/>
                </a:solidFill>
                <a:cs typeface="Arial" panose="020B0604020202020204" pitchFamily="34" charset="0"/>
              </a:rPr>
            </a:b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정상</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관찰</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주의</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위험</a:t>
            </a:r>
            <a:r>
              <a:rPr lang="en-US" altLang="ko-KR" sz="900" dirty="0">
                <a:solidFill>
                  <a:schemeClr val="tx1"/>
                </a:solidFill>
                <a:cs typeface="Arial" panose="020B0604020202020204" pitchFamily="34" charset="0"/>
              </a:rPr>
              <a:t>/</a:t>
            </a:r>
            <a:r>
              <a:rPr lang="ko-KR" altLang="en-US" sz="900" dirty="0" err="1">
                <a:solidFill>
                  <a:schemeClr val="tx1"/>
                </a:solidFill>
                <a:cs typeface="Arial" panose="020B0604020202020204" pitchFamily="34" charset="0"/>
              </a:rPr>
              <a:t>준부도</a:t>
            </a:r>
            <a:r>
              <a:rPr lang="en-US" altLang="ko-KR" sz="900" dirty="0">
                <a:solidFill>
                  <a:schemeClr val="tx1"/>
                </a:solidFill>
                <a:cs typeface="Arial" panose="020B0604020202020204" pitchFamily="34" charset="0"/>
              </a:rPr>
              <a:t>)</a:t>
            </a:r>
            <a:r>
              <a:rPr lang="en-US" altLang="ko-KR" sz="1100" dirty="0">
                <a:solidFill>
                  <a:schemeClr val="tx1"/>
                </a:solidFill>
                <a:cs typeface="Arial" panose="020B0604020202020204" pitchFamily="34" charset="0"/>
              </a:rPr>
              <a:t>, PI-Rating,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K-SURE</a:t>
            </a:r>
            <a:r>
              <a:rPr lang="ko-KR" altLang="en-US" sz="1100" dirty="0">
                <a:solidFill>
                  <a:schemeClr val="tx1"/>
                </a:solidFill>
                <a:cs typeface="Arial" panose="020B0604020202020204" pitchFamily="34" charset="0"/>
              </a:rPr>
              <a:t> 등급</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Due Date: Overdue</a:t>
            </a:r>
            <a:r>
              <a:rPr lang="en-US" altLang="ko-KR" sz="900" dirty="0">
                <a:solidFill>
                  <a:schemeClr val="tx1"/>
                </a:solidFill>
                <a:cs typeface="Arial" panose="020B0604020202020204" pitchFamily="34" charset="0"/>
              </a:rPr>
              <a:t>(Y/N)</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Collateral Info: </a:t>
            </a:r>
            <a:r>
              <a:rPr lang="ko-KR" altLang="en-US" sz="1100" dirty="0">
                <a:solidFill>
                  <a:schemeClr val="tx1"/>
                </a:solidFill>
                <a:cs typeface="Arial" panose="020B0604020202020204" pitchFamily="34" charset="0"/>
              </a:rPr>
              <a:t>총 </a:t>
            </a:r>
            <a:r>
              <a:rPr lang="ko-KR" altLang="en-US" sz="1100" dirty="0" err="1">
                <a:solidFill>
                  <a:schemeClr val="tx1"/>
                </a:solidFill>
                <a:cs typeface="Arial" panose="020B0604020202020204" pitchFamily="34" charset="0"/>
              </a:rPr>
              <a:t>담보액</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적용담보액</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적용일</a:t>
            </a:r>
            <a:r>
              <a:rPr lang="en-US" altLang="ko-KR" sz="1100" dirty="0">
                <a:solidFill>
                  <a:schemeClr val="tx1"/>
                </a:solidFill>
                <a:cs typeface="Arial" panose="020B0604020202020204" pitchFamily="34" charset="0"/>
              </a:rPr>
              <a:t>, Due date, </a:t>
            </a:r>
            <a:r>
              <a:rPr lang="ko-KR" altLang="en-US" sz="1100" dirty="0">
                <a:solidFill>
                  <a:schemeClr val="tx1"/>
                </a:solidFill>
                <a:cs typeface="Arial" panose="020B0604020202020204" pitchFamily="34" charset="0"/>
              </a:rPr>
              <a:t>부동산</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지급보증</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여신 금액 조회 기준은 </a:t>
            </a:r>
            <a:r>
              <a:rPr lang="en-US" altLang="ko-KR" sz="1100" b="1" dirty="0">
                <a:solidFill>
                  <a:srgbClr val="0000FF"/>
                </a:solidFill>
                <a:cs typeface="Arial" panose="020B0604020202020204" pitchFamily="34" charset="0"/>
              </a:rPr>
              <a:t>USD,</a:t>
            </a:r>
            <a:r>
              <a:rPr lang="ko-KR" altLang="en-US" sz="1100" b="1" dirty="0">
                <a:solidFill>
                  <a:srgbClr val="0000FF"/>
                </a:solidFill>
                <a:cs typeface="Arial" panose="020B0604020202020204" pitchFamily="34" charset="0"/>
              </a:rPr>
              <a:t> 담보는 </a:t>
            </a:r>
            <a:r>
              <a:rPr lang="en-US" altLang="ko-KR" sz="1100" b="1" dirty="0">
                <a:solidFill>
                  <a:srgbClr val="0000FF"/>
                </a:solidFill>
                <a:cs typeface="Arial" panose="020B0604020202020204" pitchFamily="34" charset="0"/>
              </a:rPr>
              <a:t>KRW</a:t>
            </a:r>
            <a:r>
              <a:rPr lang="ko-KR" altLang="en-US" sz="1100" b="1" dirty="0">
                <a:solidFill>
                  <a:srgbClr val="0000FF"/>
                </a:solidFill>
                <a:cs typeface="Arial" panose="020B0604020202020204" pitchFamily="34" charset="0"/>
              </a:rPr>
              <a:t>임</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0" name="그림 9" descr="텍스트, 스크린샷, 소프트웨어, 폰트이(가) 표시된 사진&#10;&#10;AI 생성 콘텐츠는 정확하지 않을 수 있습니다.">
            <a:extLst>
              <a:ext uri="{FF2B5EF4-FFF2-40B4-BE49-F238E27FC236}">
                <a16:creationId xmlns:a16="http://schemas.microsoft.com/office/drawing/2014/main" id="{6FD5DA18-C372-91B4-22B6-7133A689A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083" y="1924321"/>
            <a:ext cx="1958614" cy="4428000"/>
          </a:xfrm>
          <a:prstGeom prst="rect">
            <a:avLst/>
          </a:prstGeom>
        </p:spPr>
      </p:pic>
      <p:pic>
        <p:nvPicPr>
          <p:cNvPr id="11" name="그림 10" descr="텍스트, 스크린샷, 폰트, 번호이(가) 표시된 사진&#10;&#10;AI 생성 콘텐츠는 정확하지 않을 수 있습니다.">
            <a:extLst>
              <a:ext uri="{FF2B5EF4-FFF2-40B4-BE49-F238E27FC236}">
                <a16:creationId xmlns:a16="http://schemas.microsoft.com/office/drawing/2014/main" id="{CF8CAA52-F120-CD9D-7254-66D33214E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980" y="1924321"/>
            <a:ext cx="1958614" cy="4428000"/>
          </a:xfrm>
          <a:prstGeom prst="rect">
            <a:avLst/>
          </a:prstGeom>
        </p:spPr>
      </p:pic>
      <p:pic>
        <p:nvPicPr>
          <p:cNvPr id="12" name="그림 11" descr="텍스트, 스크린샷, 번호, 폰트이(가) 표시된 사진&#10;&#10;AI 생성 콘텐츠는 정확하지 않을 수 있습니다.">
            <a:extLst>
              <a:ext uri="{FF2B5EF4-FFF2-40B4-BE49-F238E27FC236}">
                <a16:creationId xmlns:a16="http://schemas.microsoft.com/office/drawing/2014/main" id="{40345367-6FCC-DB88-225C-7DCDCE6C86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878" y="1924321"/>
            <a:ext cx="1958614" cy="4428000"/>
          </a:xfrm>
          <a:prstGeom prst="rect">
            <a:avLst/>
          </a:prstGeom>
        </p:spPr>
      </p:pic>
      <p:sp>
        <p:nvSpPr>
          <p:cNvPr id="7" name="화살표: 오각형 66">
            <a:extLst>
              <a:ext uri="{FF2B5EF4-FFF2-40B4-BE49-F238E27FC236}">
                <a16:creationId xmlns:a16="http://schemas.microsoft.com/office/drawing/2014/main" id="{939AC1B7-9BFF-FCF0-2899-7E2CCA9034F4}"/>
              </a:ext>
            </a:extLst>
          </p:cNvPr>
          <p:cNvSpPr/>
          <p:nvPr/>
        </p:nvSpPr>
        <p:spPr bwMode="gray">
          <a:xfrm>
            <a:off x="2410980" y="2504701"/>
            <a:ext cx="1909567" cy="32836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화살표: 오각형 66">
            <a:extLst>
              <a:ext uri="{FF2B5EF4-FFF2-40B4-BE49-F238E27FC236}">
                <a16:creationId xmlns:a16="http://schemas.microsoft.com/office/drawing/2014/main" id="{7B750533-69E7-C222-E609-CFA4A40F8B67}"/>
              </a:ext>
            </a:extLst>
          </p:cNvPr>
          <p:cNvSpPr/>
          <p:nvPr/>
        </p:nvSpPr>
        <p:spPr bwMode="gray">
          <a:xfrm>
            <a:off x="4459837" y="3429000"/>
            <a:ext cx="1902999" cy="22471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7939AF4F-A360-1E76-19E3-AFAB30FB9AE8}"/>
              </a:ext>
            </a:extLst>
          </p:cNvPr>
          <p:cNvSpPr/>
          <p:nvPr/>
        </p:nvSpPr>
        <p:spPr bwMode="auto">
          <a:xfrm>
            <a:off x="2365002" y="23840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p>
        </p:txBody>
      </p:sp>
    </p:spTree>
    <p:extLst>
      <p:ext uri="{BB962C8B-B14F-4D97-AF65-F5344CB8AC3E}">
        <p14:creationId xmlns:p14="http://schemas.microsoft.com/office/powerpoint/2010/main" val="137817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A494-9EA7-069C-401E-9D8F3071C72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18BEA62-99ED-AC62-AB70-7F17997444C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a:t>
            </a:r>
            <a:r>
              <a:rPr kumimoji="0" lang="ko-KR" altLang="en-US" sz="2000" spc="-70" dirty="0"/>
              <a:t>여신 정보관리</a:t>
            </a:r>
            <a:endParaRPr kumimoji="0" lang="en-US" altLang="ko-KR" sz="2000" spc="-70" dirty="0"/>
          </a:p>
        </p:txBody>
      </p:sp>
      <p:graphicFrame>
        <p:nvGraphicFramePr>
          <p:cNvPr id="17" name="표 16">
            <a:extLst>
              <a:ext uri="{FF2B5EF4-FFF2-40B4-BE49-F238E27FC236}">
                <a16:creationId xmlns:a16="http://schemas.microsoft.com/office/drawing/2014/main" id="{8B23BBCB-B33D-53E9-E165-B6D58D01557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a:t>
                      </a:r>
                      <a:r>
                        <a:rPr lang="ko-KR" altLang="en-US" sz="1200" b="1" dirty="0"/>
                        <a:t>여신 정보조회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거래선별 여신 조회</a:t>
                      </a:r>
                      <a:r>
                        <a:rPr lang="en-US" altLang="ko-KR" sz="1200" b="1" dirty="0"/>
                        <a:t>(3/3)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여신 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전사 사용자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여신관리 </a:t>
                      </a:r>
                      <a:r>
                        <a:rPr lang="en-US" altLang="ko-KR" sz="1200" b="1" dirty="0"/>
                        <a:t>&gt; </a:t>
                      </a:r>
                      <a:r>
                        <a:rPr lang="ko-KR" altLang="en-US" sz="1200" b="1" dirty="0"/>
                        <a:t>여신 </a:t>
                      </a:r>
                      <a:r>
                        <a:rPr lang="en-US" altLang="ko-KR" sz="1200" b="1" dirty="0"/>
                        <a:t>Tab</a:t>
                      </a:r>
                      <a:r>
                        <a:rPr lang="ko-KR" altLang="en-US" sz="1200" b="1" dirty="0"/>
                        <a:t> </a:t>
                      </a:r>
                      <a:r>
                        <a:rPr lang="en-US" altLang="ko-KR" sz="1200" b="1" dirty="0"/>
                        <a:t>&gt; </a:t>
                      </a:r>
                      <a:r>
                        <a:rPr lang="ko-KR" altLang="en-US" sz="1200" b="1" dirty="0"/>
                        <a:t>거래선 여신 모니터링 </a:t>
                      </a:r>
                      <a:r>
                        <a:rPr lang="en-US" altLang="ko-KR" sz="1200" b="1" dirty="0"/>
                        <a:t>&gt; </a:t>
                      </a:r>
                      <a:r>
                        <a:rPr lang="ko-KR" altLang="en-US" sz="1200" b="1" dirty="0"/>
                        <a:t>그룹별 여신사용 현황 상세조회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6D5CE70-6578-577C-6126-0FEE5F91407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직사각형 10">
            <a:extLst>
              <a:ext uri="{FF2B5EF4-FFF2-40B4-BE49-F238E27FC236}">
                <a16:creationId xmlns:a16="http://schemas.microsoft.com/office/drawing/2014/main" id="{E2C49AD8-30E1-94DD-DCDC-0B94AB890B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그룹별 여신 사용 현황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상세조회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사용자 회사코드 동일한 경우만 상세 조회 가능</a:t>
            </a: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여신 사용 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유형</a:t>
            </a:r>
            <a:r>
              <a:rPr lang="en-US" altLang="ko-KR" sz="1200" b="1" dirty="0">
                <a:solidFill>
                  <a:srgbClr val="1F497D">
                    <a:lumMod val="75000"/>
                  </a:srgbClr>
                </a:solidFill>
                <a:cs typeface="Arial" panose="020B0604020202020204" pitchFamily="34" charset="0"/>
              </a:rPr>
              <a:t>, Due</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date </a:t>
            </a:r>
            <a:r>
              <a:rPr lang="ko-KR" altLang="en-US" sz="1200" b="1" dirty="0">
                <a:solidFill>
                  <a:srgbClr val="1F497D">
                    <a:lumMod val="75000"/>
                  </a:srgbClr>
                </a:solidFill>
                <a:cs typeface="Arial" panose="020B0604020202020204" pitchFamily="34" charset="0"/>
              </a:rPr>
              <a:t>기준 세부 여신 사용금액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그룹</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필터 조회</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유형</a:t>
            </a:r>
            <a:r>
              <a:rPr lang="en-US" altLang="ko-KR" sz="1100" dirty="0">
                <a:solidFill>
                  <a:schemeClr val="tx1"/>
                </a:solidFill>
                <a:cs typeface="Arial" panose="020B0604020202020204" pitchFamily="34" charset="0"/>
              </a:rPr>
              <a:t>: A/R(</a:t>
            </a:r>
            <a:r>
              <a:rPr lang="ko-KR" altLang="en-US" sz="1100" dirty="0">
                <a:solidFill>
                  <a:schemeClr val="tx1"/>
                </a:solidFill>
                <a:cs typeface="Arial" panose="020B0604020202020204" pitchFamily="34" charset="0"/>
              </a:rPr>
              <a:t>매출채권</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매각후미입금</a:t>
            </a:r>
            <a:r>
              <a:rPr lang="en-US" altLang="ko-KR" sz="1100" dirty="0">
                <a:solidFill>
                  <a:schemeClr val="tx1"/>
                </a:solidFill>
                <a:cs typeface="Arial" panose="020B0604020202020204" pitchFamily="34" charset="0"/>
              </a:rPr>
              <a:t>(Nego)</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Open billing</a:t>
            </a: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그룹별 여신 사용 현황</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그룹별 여신 사용현황</a:t>
            </a:r>
            <a:r>
              <a:rPr lang="en-US" altLang="ko-KR" sz="1100" dirty="0">
                <a:solidFill>
                  <a:srgbClr val="0000FF"/>
                </a:solidFill>
                <a:cs typeface="Arial" panose="020B0604020202020204" pitchFamily="34" charset="0"/>
              </a:rPr>
              <a:t>’</a:t>
            </a:r>
            <a:r>
              <a:rPr lang="ko-KR" altLang="en-US" sz="1100" dirty="0">
                <a:solidFill>
                  <a:srgbClr val="0000FF"/>
                </a:solidFill>
                <a:cs typeface="Arial" panose="020B0604020202020204" pitchFamily="34" charset="0"/>
              </a:rPr>
              <a:t>에는 선수금</a:t>
            </a:r>
            <a:r>
              <a:rPr lang="en-US" altLang="ko-KR" sz="1100" dirty="0">
                <a:solidFill>
                  <a:srgbClr val="0000FF"/>
                </a:solidFill>
                <a:cs typeface="Arial" panose="020B0604020202020204" pitchFamily="34" charset="0"/>
              </a:rPr>
              <a:t>, LC</a:t>
            </a:r>
            <a:r>
              <a:rPr lang="ko-KR" altLang="en-US" sz="1100" dirty="0">
                <a:solidFill>
                  <a:srgbClr val="0000FF"/>
                </a:solidFill>
                <a:cs typeface="Arial" panose="020B0604020202020204" pitchFamily="34" charset="0"/>
              </a:rPr>
              <a:t>는 포함되지 않음</a:t>
            </a:r>
            <a:endParaRPr lang="en-US" altLang="ko-KR" sz="1100" dirty="0">
              <a:solidFill>
                <a:srgbClr val="0000FF"/>
              </a:solidFill>
              <a:cs typeface="Arial" panose="020B0604020202020204" pitchFamily="34" charset="0"/>
            </a:endParaRPr>
          </a:p>
        </p:txBody>
      </p:sp>
      <p:grpSp>
        <p:nvGrpSpPr>
          <p:cNvPr id="4" name="그룹 3">
            <a:extLst>
              <a:ext uri="{FF2B5EF4-FFF2-40B4-BE49-F238E27FC236}">
                <a16:creationId xmlns:a16="http://schemas.microsoft.com/office/drawing/2014/main" id="{8DAE1C6E-F032-5164-3C98-358EE1BDE551}"/>
              </a:ext>
            </a:extLst>
          </p:cNvPr>
          <p:cNvGrpSpPr/>
          <p:nvPr/>
        </p:nvGrpSpPr>
        <p:grpSpPr>
          <a:xfrm>
            <a:off x="422694" y="1975448"/>
            <a:ext cx="5926348" cy="4399473"/>
            <a:chOff x="879894" y="51758"/>
            <a:chExt cx="8007097" cy="6858000"/>
          </a:xfrm>
        </p:grpSpPr>
        <p:pic>
          <p:nvPicPr>
            <p:cNvPr id="3" name="그림 2" descr="텍스트, 스크린샷, 소프트웨어, 번호이(가) 표시된 사진&#10;&#10;AI 생성 콘텐츠는 정확하지 않을 수 있습니다.">
              <a:extLst>
                <a:ext uri="{FF2B5EF4-FFF2-40B4-BE49-F238E27FC236}">
                  <a16:creationId xmlns:a16="http://schemas.microsoft.com/office/drawing/2014/main" id="{96EB1D4C-231A-0320-4284-532CB267D1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1336" y="51758"/>
              <a:ext cx="2624213" cy="6858000"/>
            </a:xfrm>
            <a:prstGeom prst="rect">
              <a:avLst/>
            </a:prstGeom>
          </p:spPr>
        </p:pic>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0B575ABC-195C-3121-DF5F-6D244A6E2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2778" y="51758"/>
              <a:ext cx="2624213" cy="6858000"/>
            </a:xfrm>
            <a:prstGeom prst="rect">
              <a:avLst/>
            </a:prstGeom>
          </p:spPr>
        </p:pic>
        <p:pic>
          <p:nvPicPr>
            <p:cNvPr id="7" name="그림 6" descr="텍스트, 스크린샷, 도표, 소프트웨어이(가) 표시된 사진&#10;&#10;AI 생성 콘텐츠는 정확하지 않을 수 있습니다.">
              <a:extLst>
                <a:ext uri="{FF2B5EF4-FFF2-40B4-BE49-F238E27FC236}">
                  <a16:creationId xmlns:a16="http://schemas.microsoft.com/office/drawing/2014/main" id="{6D7C25FA-5847-7B13-5A60-72F73E066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94" y="51758"/>
              <a:ext cx="2624213" cy="6858000"/>
            </a:xfrm>
            <a:prstGeom prst="rect">
              <a:avLst/>
            </a:prstGeom>
          </p:spPr>
        </p:pic>
      </p:grpSp>
      <p:sp>
        <p:nvSpPr>
          <p:cNvPr id="8" name="타원 7">
            <a:extLst>
              <a:ext uri="{FF2B5EF4-FFF2-40B4-BE49-F238E27FC236}">
                <a16:creationId xmlns:a16="http://schemas.microsoft.com/office/drawing/2014/main" id="{2F6241DC-7639-6675-2CC8-20C4431A6E44}"/>
              </a:ext>
            </a:extLst>
          </p:cNvPr>
          <p:cNvSpPr/>
          <p:nvPr/>
        </p:nvSpPr>
        <p:spPr bwMode="auto">
          <a:xfrm>
            <a:off x="1548365" y="24246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p>
        </p:txBody>
      </p:sp>
      <p:pic>
        <p:nvPicPr>
          <p:cNvPr id="9"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62663766-2B29-E241-6712-3ED0A4897E4E}"/>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742070" y="2532864"/>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8" name="화살표: 오각형 66">
            <a:extLst>
              <a:ext uri="{FF2B5EF4-FFF2-40B4-BE49-F238E27FC236}">
                <a16:creationId xmlns:a16="http://schemas.microsoft.com/office/drawing/2014/main" id="{D340B6B3-07F5-DB20-FACB-50A12680205C}"/>
              </a:ext>
            </a:extLst>
          </p:cNvPr>
          <p:cNvSpPr/>
          <p:nvPr/>
        </p:nvSpPr>
        <p:spPr bwMode="gray">
          <a:xfrm>
            <a:off x="1777403" y="2408162"/>
            <a:ext cx="446546" cy="1978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85E874C7-87BD-1277-383C-BF833005F749}"/>
              </a:ext>
            </a:extLst>
          </p:cNvPr>
          <p:cNvSpPr/>
          <p:nvPr/>
        </p:nvSpPr>
        <p:spPr bwMode="gray">
          <a:xfrm>
            <a:off x="2565998" y="2743364"/>
            <a:ext cx="1608810" cy="27354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692F359F-2387-00E2-E8D9-BB898E736959}"/>
              </a:ext>
            </a:extLst>
          </p:cNvPr>
          <p:cNvSpPr/>
          <p:nvPr/>
        </p:nvSpPr>
        <p:spPr bwMode="gray">
          <a:xfrm>
            <a:off x="4584208" y="3161154"/>
            <a:ext cx="1580372" cy="7933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CC38C737-0E9C-7EC0-6B7B-F8DD9EFF9D76}"/>
              </a:ext>
            </a:extLst>
          </p:cNvPr>
          <p:cNvSpPr/>
          <p:nvPr/>
        </p:nvSpPr>
        <p:spPr bwMode="auto">
          <a:xfrm>
            <a:off x="2487066" y="26766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p>
        </p:txBody>
      </p:sp>
      <p:sp>
        <p:nvSpPr>
          <p:cNvPr id="16" name="타원 15">
            <a:extLst>
              <a:ext uri="{FF2B5EF4-FFF2-40B4-BE49-F238E27FC236}">
                <a16:creationId xmlns:a16="http://schemas.microsoft.com/office/drawing/2014/main" id="{6C01C0A5-EED0-FD46-E5A7-937C73DC2DA2}"/>
              </a:ext>
            </a:extLst>
          </p:cNvPr>
          <p:cNvSpPr/>
          <p:nvPr/>
        </p:nvSpPr>
        <p:spPr bwMode="auto">
          <a:xfrm>
            <a:off x="4508275" y="301466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p>
        </p:txBody>
      </p:sp>
    </p:spTree>
    <p:extLst>
      <p:ext uri="{BB962C8B-B14F-4D97-AF65-F5344CB8AC3E}">
        <p14:creationId xmlns:p14="http://schemas.microsoft.com/office/powerpoint/2010/main" val="123933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69C7-42AF-8D75-DD2B-E7289C970D6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C86AD2D-295F-8435-2B7D-7F51EB6A4F4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5728DB7-DFA0-5C7E-E1CC-833EB708A70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(1/5)</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0576FE0-BD6F-651B-61D9-C9E42729DCA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A62A14A3-3BF3-54CF-6AB2-C54C31BCE92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확정주문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확정된 주문 연계 등록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조회</a:t>
            </a:r>
            <a:r>
              <a:rPr lang="en-US" altLang="ko-KR" sz="1100" dirty="0">
                <a:solidFill>
                  <a:schemeClr val="tx1"/>
                </a:solidFill>
                <a:cs typeface="Arial" panose="020B0604020202020204" pitchFamily="34" charset="0"/>
              </a:rPr>
              <a:t> </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확정 주문 필터링 조회 </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All,</a:t>
            </a:r>
            <a:r>
              <a:rPr lang="ko-KR" altLang="en-US"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매핑완료</a:t>
            </a:r>
            <a:r>
              <a:rPr lang="ko-KR" altLang="en-US" sz="1100" dirty="0">
                <a:solidFill>
                  <a:schemeClr val="tx1"/>
                </a:solidFill>
                <a:cs typeface="Arial" panose="020B0604020202020204" pitchFamily="34" charset="0"/>
              </a:rPr>
              <a:t> 주문</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미매핑</a:t>
            </a:r>
            <a:r>
              <a:rPr lang="ko-KR" altLang="en-US" sz="1100" dirty="0">
                <a:solidFill>
                  <a:schemeClr val="tx1"/>
                </a:solidFill>
                <a:cs typeface="Arial" panose="020B0604020202020204" pitchFamily="34" charset="0"/>
              </a:rPr>
              <a:t> 주문</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My</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Order_</a:t>
            </a:r>
            <a:r>
              <a:rPr lang="ko-KR" altLang="en-US" sz="1100" dirty="0" err="1">
                <a:solidFill>
                  <a:schemeClr val="tx1"/>
                </a:solidFill>
                <a:cs typeface="Arial" panose="020B0604020202020204" pitchFamily="34" charset="0"/>
              </a:rPr>
              <a:t>매핑완료</a:t>
            </a:r>
            <a:r>
              <a:rPr lang="en-US" altLang="ko-KR" sz="1100" dirty="0">
                <a:solidFill>
                  <a:schemeClr val="tx1"/>
                </a:solidFill>
                <a:cs typeface="Arial" panose="020B0604020202020204" pitchFamily="34" charset="0"/>
              </a:rPr>
              <a:t>, My Order_</a:t>
            </a:r>
            <a:r>
              <a:rPr lang="ko-KR" altLang="en-US" sz="1100" dirty="0" err="1">
                <a:solidFill>
                  <a:schemeClr val="tx1"/>
                </a:solidFill>
                <a:cs typeface="Arial" panose="020B0604020202020204" pitchFamily="34" charset="0"/>
              </a:rPr>
              <a:t>미매핑</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My Group_</a:t>
            </a:r>
            <a:r>
              <a:rPr lang="ko-KR" altLang="en-US" sz="1100" dirty="0" err="1">
                <a:solidFill>
                  <a:schemeClr val="tx1"/>
                </a:solidFill>
                <a:cs typeface="Arial" panose="020B0604020202020204" pitchFamily="34" charset="0"/>
              </a:rPr>
              <a:t>매핑완료</a:t>
            </a:r>
            <a:r>
              <a:rPr lang="en-US" altLang="ko-KR" sz="1100" dirty="0">
                <a:solidFill>
                  <a:schemeClr val="tx1"/>
                </a:solidFill>
                <a:cs typeface="Arial" panose="020B0604020202020204" pitchFamily="34" charset="0"/>
              </a:rPr>
              <a:t>, My Group_</a:t>
            </a:r>
            <a:r>
              <a:rPr lang="ko-KR" altLang="en-US" sz="1100" dirty="0" err="1">
                <a:solidFill>
                  <a:schemeClr val="tx1"/>
                </a:solidFill>
                <a:cs typeface="Arial" panose="020B0604020202020204" pitchFamily="34" charset="0"/>
              </a:rPr>
              <a:t>미매핑</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006CD4FA-45F1-33FA-E86B-8F21A1373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35" y="1954824"/>
            <a:ext cx="1975356" cy="4425352"/>
          </a:xfrm>
          <a:prstGeom prst="rect">
            <a:avLst/>
          </a:prstGeom>
        </p:spPr>
      </p:pic>
      <p:pic>
        <p:nvPicPr>
          <p:cNvPr id="12" name="그림 11" descr="텍스트, 스크린샷, 소프트웨어, 컴퓨터 아이콘이(가) 표시된 사진&#10;&#10;AI 생성 콘텐츠는 정확하지 않을 수 있습니다.">
            <a:extLst>
              <a:ext uri="{FF2B5EF4-FFF2-40B4-BE49-F238E27FC236}">
                <a16:creationId xmlns:a16="http://schemas.microsoft.com/office/drawing/2014/main" id="{5CBB501C-6BA0-379D-E7D1-2360883A3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6193" y="1959789"/>
            <a:ext cx="1975356" cy="4425352"/>
          </a:xfrm>
          <a:prstGeom prst="rect">
            <a:avLst/>
          </a:prstGeom>
        </p:spPr>
      </p:pic>
      <p:pic>
        <p:nvPicPr>
          <p:cNvPr id="21" name="그림 20" descr="텍스트, 스크린샷, 소프트웨어, 컴퓨터 아이콘이(가) 표시된 사진&#10;&#10;AI 생성 콘텐츠는 정확하지 않을 수 있습니다.">
            <a:extLst>
              <a:ext uri="{FF2B5EF4-FFF2-40B4-BE49-F238E27FC236}">
                <a16:creationId xmlns:a16="http://schemas.microsoft.com/office/drawing/2014/main" id="{4461C245-9BBA-3BAE-D599-EE676D8020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8864" y="1954823"/>
            <a:ext cx="1975356" cy="4425352"/>
          </a:xfrm>
          <a:prstGeom prst="rect">
            <a:avLst/>
          </a:prstGeom>
        </p:spPr>
      </p:pic>
      <p:sp>
        <p:nvSpPr>
          <p:cNvPr id="9" name="화살표: 오각형 66">
            <a:extLst>
              <a:ext uri="{FF2B5EF4-FFF2-40B4-BE49-F238E27FC236}">
                <a16:creationId xmlns:a16="http://schemas.microsoft.com/office/drawing/2014/main" id="{4B3CB2E9-2229-0738-0D44-3FC938904B27}"/>
              </a:ext>
            </a:extLst>
          </p:cNvPr>
          <p:cNvSpPr/>
          <p:nvPr/>
        </p:nvSpPr>
        <p:spPr bwMode="gray">
          <a:xfrm>
            <a:off x="371535" y="4431906"/>
            <a:ext cx="1937086" cy="3110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ED770E99-36E5-790A-7E43-33FB4F3FFDC8}"/>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20872" y="454768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0" name="타원 9">
            <a:extLst>
              <a:ext uri="{FF2B5EF4-FFF2-40B4-BE49-F238E27FC236}">
                <a16:creationId xmlns:a16="http://schemas.microsoft.com/office/drawing/2014/main" id="{39E57EA5-9C95-61ED-05E0-31E329311E96}"/>
              </a:ext>
            </a:extLst>
          </p:cNvPr>
          <p:cNvSpPr/>
          <p:nvPr/>
        </p:nvSpPr>
        <p:spPr bwMode="auto">
          <a:xfrm>
            <a:off x="267804" y="430590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4" name="화살표: 오각형 66">
            <a:extLst>
              <a:ext uri="{FF2B5EF4-FFF2-40B4-BE49-F238E27FC236}">
                <a16:creationId xmlns:a16="http://schemas.microsoft.com/office/drawing/2014/main" id="{0CFAFE5A-96D5-086C-227B-3AEB713E0015}"/>
              </a:ext>
            </a:extLst>
          </p:cNvPr>
          <p:cNvSpPr/>
          <p:nvPr/>
        </p:nvSpPr>
        <p:spPr bwMode="gray">
          <a:xfrm>
            <a:off x="2399370" y="2907986"/>
            <a:ext cx="1974850" cy="3110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F8F6E5F7-A4F8-51A5-7575-75D0D68663DE}"/>
              </a:ext>
            </a:extLst>
          </p:cNvPr>
          <p:cNvSpPr/>
          <p:nvPr/>
        </p:nvSpPr>
        <p:spPr bwMode="auto">
          <a:xfrm>
            <a:off x="2272864" y="28115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spTree>
    <p:extLst>
      <p:ext uri="{BB962C8B-B14F-4D97-AF65-F5344CB8AC3E}">
        <p14:creationId xmlns:p14="http://schemas.microsoft.com/office/powerpoint/2010/main" val="2870536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FF282-133A-525D-845E-C4AF913043E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D66FC9D-B1F2-7CD7-81A0-E648A551CD0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405A4401-20E7-5911-2CD8-156AB0989CB9}"/>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(2/5)</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037E35D1-DC7A-C9D1-DFC3-694ACEAA7AF8}"/>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9BF33907-A8BD-58BB-9900-1F5C07110025}"/>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매핑 대상 오더</a:t>
            </a:r>
            <a:r>
              <a:rPr lang="en-US" altLang="ko-KR" sz="1200" b="1" dirty="0">
                <a:solidFill>
                  <a:srgbClr val="1F497D">
                    <a:lumMod val="75000"/>
                  </a:srgbClr>
                </a:solidFill>
                <a:cs typeface="Arial" panose="020B0604020202020204" pitchFamily="34" charset="0"/>
              </a:rPr>
              <a:t>(1</a:t>
            </a:r>
            <a:r>
              <a:rPr lang="ko-KR" altLang="en-US" sz="1200" b="1" dirty="0">
                <a:solidFill>
                  <a:srgbClr val="1F497D">
                    <a:lumMod val="75000"/>
                  </a:srgbClr>
                </a:solidFill>
                <a:cs typeface="Arial" panose="020B0604020202020204" pitchFamily="34" charset="0"/>
              </a:rPr>
              <a:t>건</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선택</a:t>
            </a:r>
            <a:endParaRPr lang="en-US" altLang="ko-KR" sz="1200" b="1" dirty="0">
              <a:solidFill>
                <a:srgbClr val="1F497D">
                  <a:lumMod val="75000"/>
                </a:srgbClr>
              </a:solidFill>
              <a:cs typeface="Arial" panose="020B0604020202020204" pitchFamily="34" charset="0"/>
            </a:endParaRPr>
          </a:p>
          <a:p>
            <a:pPr eaLnBrk="1" hangingPunct="1">
              <a:lnSpc>
                <a:spcPct val="120000"/>
              </a:lnSpc>
              <a:spcAft>
                <a:spcPts val="400"/>
              </a:spcAft>
              <a:defRPr/>
            </a:pPr>
            <a:r>
              <a:rPr lang="en-US" altLang="ko-KR" sz="1100" dirty="0">
                <a:solidFill>
                  <a:srgbClr val="0000FF"/>
                </a:solidFill>
                <a:cs typeface="Arial" panose="020B0604020202020204" pitchFamily="34" charset="0"/>
              </a:rPr>
              <a:t>   ※ </a:t>
            </a:r>
            <a:r>
              <a:rPr lang="ko-KR" altLang="en-US" sz="1100" dirty="0">
                <a:solidFill>
                  <a:srgbClr val="0000FF"/>
                </a:solidFill>
                <a:cs typeface="Arial" panose="020B0604020202020204" pitchFamily="34" charset="0"/>
              </a:rPr>
              <a:t>모바일에선 </a:t>
            </a:r>
            <a:r>
              <a:rPr lang="en-US" altLang="ko-KR" sz="1100" dirty="0">
                <a:solidFill>
                  <a:srgbClr val="0000FF"/>
                </a:solidFill>
                <a:cs typeface="Arial" panose="020B0604020202020204" pitchFamily="34" charset="0"/>
              </a:rPr>
              <a:t>Order no. </a:t>
            </a:r>
            <a:r>
              <a:rPr lang="ko-KR" altLang="en-US" sz="1100" dirty="0">
                <a:solidFill>
                  <a:srgbClr val="0000FF"/>
                </a:solidFill>
                <a:cs typeface="Arial" panose="020B0604020202020204" pitchFamily="34" charset="0"/>
              </a:rPr>
              <a:t>단 건별</a:t>
            </a:r>
            <a:br>
              <a:rPr lang="en-US" altLang="ko-KR" sz="1100" dirty="0">
                <a:solidFill>
                  <a:srgbClr val="0000FF"/>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 </a:t>
            </a:r>
            <a:r>
              <a:rPr lang="ko-KR" altLang="en-US" sz="1100" dirty="0" err="1">
                <a:solidFill>
                  <a:srgbClr val="0000FF"/>
                </a:solidFill>
                <a:cs typeface="Arial" panose="020B0604020202020204" pitchFamily="34" charset="0"/>
              </a:rPr>
              <a:t>고객매핑</a:t>
            </a:r>
            <a:r>
              <a:rPr lang="ko-KR" altLang="en-US" sz="1100" dirty="0">
                <a:solidFill>
                  <a:srgbClr val="0000FF"/>
                </a:solidFill>
                <a:cs typeface="Arial" panose="020B0604020202020204" pitchFamily="34" charset="0"/>
              </a:rPr>
              <a:t> 가능</a:t>
            </a:r>
            <a:endParaRPr lang="en-US" altLang="ko-KR" sz="1100" dirty="0">
              <a:solidFill>
                <a:srgbClr val="0000FF"/>
              </a:solidFill>
              <a:cs typeface="Arial" panose="020B0604020202020204" pitchFamily="34" charset="0"/>
            </a:endParaRPr>
          </a:p>
          <a:p>
            <a:pPr eaLnBrk="1" hangingPunct="1">
              <a:lnSpc>
                <a:spcPct val="120000"/>
              </a:lnSpc>
              <a:spcAft>
                <a:spcPts val="400"/>
              </a:spcAft>
              <a:defRPr/>
            </a:pPr>
            <a:r>
              <a:rPr lang="en-US" altLang="ko-KR" sz="1200" b="1" dirty="0">
                <a:solidFill>
                  <a:srgbClr val="1F497D">
                    <a:lumMod val="75000"/>
                  </a:srgbClr>
                </a:solidFill>
                <a:cs typeface="Arial" panose="020B0604020202020204" pitchFamily="34" charset="0"/>
              </a:rPr>
              <a:t>4.  [</a:t>
            </a:r>
            <a:r>
              <a:rPr lang="ko-KR" altLang="en-US" sz="1200" b="1" dirty="0" err="1">
                <a:solidFill>
                  <a:srgbClr val="1F497D">
                    <a:lumMod val="75000"/>
                  </a:srgbClr>
                </a:solidFill>
                <a:cs typeface="Arial" panose="020B0604020202020204" pitchFamily="34" charset="0"/>
              </a:rPr>
              <a:t>고객매핑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확정주문 담당자</a:t>
            </a:r>
            <a:r>
              <a:rPr lang="en-US" altLang="ko-KR" sz="1100" dirty="0">
                <a:solidFill>
                  <a:schemeClr val="tx1"/>
                </a:solidFill>
                <a:cs typeface="Arial" panose="020B0604020202020204" pitchFamily="34" charset="0"/>
              </a:rPr>
              <a:t> or </a:t>
            </a:r>
            <a:r>
              <a:rPr lang="ko-KR" altLang="en-US" sz="1100" dirty="0">
                <a:solidFill>
                  <a:schemeClr val="tx1"/>
                </a:solidFill>
                <a:cs typeface="Arial" panose="020B0604020202020204" pitchFamily="34" charset="0"/>
              </a:rPr>
              <a:t>동일 그룹</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사용자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한정 </a:t>
            </a:r>
            <a:r>
              <a:rPr lang="ko-KR" altLang="en-US" sz="1100" dirty="0" err="1">
                <a:solidFill>
                  <a:schemeClr val="tx1"/>
                </a:solidFill>
                <a:cs typeface="Arial" panose="020B0604020202020204" pitchFamily="34" charset="0"/>
              </a:rPr>
              <a:t>고객매핑</a:t>
            </a:r>
            <a:r>
              <a:rPr lang="ko-KR" altLang="en-US" sz="1100" dirty="0">
                <a:solidFill>
                  <a:schemeClr val="tx1"/>
                </a:solidFill>
                <a:cs typeface="Arial" panose="020B0604020202020204" pitchFamily="34" charset="0"/>
              </a:rPr>
              <a:t> 가능</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grpSp>
        <p:nvGrpSpPr>
          <p:cNvPr id="18" name="그룹 17">
            <a:extLst>
              <a:ext uri="{FF2B5EF4-FFF2-40B4-BE49-F238E27FC236}">
                <a16:creationId xmlns:a16="http://schemas.microsoft.com/office/drawing/2014/main" id="{FC7AC296-FB96-6FF9-0CE3-22330DE837DE}"/>
              </a:ext>
            </a:extLst>
          </p:cNvPr>
          <p:cNvGrpSpPr/>
          <p:nvPr/>
        </p:nvGrpSpPr>
        <p:grpSpPr>
          <a:xfrm>
            <a:off x="1032893" y="1975210"/>
            <a:ext cx="4577331" cy="4411762"/>
            <a:chOff x="375669" y="1952992"/>
            <a:chExt cx="4163904" cy="4411762"/>
          </a:xfrm>
        </p:grpSpPr>
        <p:pic>
          <p:nvPicPr>
            <p:cNvPr id="4" name="그림 3" descr="텍스트, 스크린샷, 소프트웨어, 폰트이(가) 표시된 사진&#10;&#10;AI 생성 콘텐츠는 정확하지 않을 수 있습니다.">
              <a:extLst>
                <a:ext uri="{FF2B5EF4-FFF2-40B4-BE49-F238E27FC236}">
                  <a16:creationId xmlns:a16="http://schemas.microsoft.com/office/drawing/2014/main" id="{E05EE0A0-3448-5F38-38FC-2748C1727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69" y="1952993"/>
              <a:ext cx="1975356" cy="4411761"/>
            </a:xfrm>
            <a:prstGeom prst="rect">
              <a:avLst/>
            </a:prstGeom>
          </p:spPr>
        </p:pic>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BA55C1AA-3F38-76E1-F388-2F7926901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962" y="1952992"/>
              <a:ext cx="2083611" cy="4411761"/>
            </a:xfrm>
            <a:prstGeom prst="rect">
              <a:avLst/>
            </a:prstGeom>
          </p:spPr>
        </p:pic>
      </p:grpSp>
      <p:sp>
        <p:nvSpPr>
          <p:cNvPr id="12" name="화살표: 오각형 66">
            <a:extLst>
              <a:ext uri="{FF2B5EF4-FFF2-40B4-BE49-F238E27FC236}">
                <a16:creationId xmlns:a16="http://schemas.microsoft.com/office/drawing/2014/main" id="{232321E6-3DEF-67C3-709E-212F42FF827A}"/>
              </a:ext>
            </a:extLst>
          </p:cNvPr>
          <p:cNvSpPr/>
          <p:nvPr/>
        </p:nvSpPr>
        <p:spPr bwMode="gray">
          <a:xfrm>
            <a:off x="1018726" y="3217770"/>
            <a:ext cx="2171486" cy="99371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1C9A95F9-AB65-5784-B0A7-E6A39B12B326}"/>
              </a:ext>
            </a:extLst>
          </p:cNvPr>
          <p:cNvSpPr/>
          <p:nvPr/>
        </p:nvSpPr>
        <p:spPr bwMode="gray">
          <a:xfrm>
            <a:off x="4221121" y="2420945"/>
            <a:ext cx="499037" cy="3832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F73AC2C7-D1F6-1DE2-621E-FED5F3F55CCC}"/>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36050" y="3846757"/>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1" name="타원 10">
            <a:extLst>
              <a:ext uri="{FF2B5EF4-FFF2-40B4-BE49-F238E27FC236}">
                <a16:creationId xmlns:a16="http://schemas.microsoft.com/office/drawing/2014/main" id="{90A3C2BD-55C8-887B-5F88-13103B443B3F}"/>
              </a:ext>
            </a:extLst>
          </p:cNvPr>
          <p:cNvSpPr/>
          <p:nvPr/>
        </p:nvSpPr>
        <p:spPr bwMode="auto">
          <a:xfrm>
            <a:off x="928483" y="311441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
        <p:nvSpPr>
          <p:cNvPr id="22" name="타원 21">
            <a:extLst>
              <a:ext uri="{FF2B5EF4-FFF2-40B4-BE49-F238E27FC236}">
                <a16:creationId xmlns:a16="http://schemas.microsoft.com/office/drawing/2014/main" id="{460145D9-B966-A95C-EB46-12358FE351B5}"/>
              </a:ext>
            </a:extLst>
          </p:cNvPr>
          <p:cNvSpPr/>
          <p:nvPr/>
        </p:nvSpPr>
        <p:spPr bwMode="auto">
          <a:xfrm>
            <a:off x="4074668" y="231759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1"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CD77C894-A866-3097-F6A7-36F3A91DB72C}"/>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423039" y="268477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61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200A3-FF2D-FCCE-42DD-F074AB176D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684921E-76F5-1BB8-10DB-FE0F3A5C917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B78B9E2-D445-54C9-D82D-E1F16621733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(3/5)</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a:t>
                      </a:r>
                      <a:r>
                        <a:rPr lang="ko-KR" altLang="en-US" sz="1200" b="1" dirty="0"/>
                        <a:t> 고객 매핑 화면</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CDDBEBB-0F1D-47D4-B72F-95CC3F7E77C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C46B8A78-6C25-3DB3-E1CC-5815DB1C3BC4}"/>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확정 </a:t>
            </a:r>
            <a:r>
              <a:rPr lang="ko-KR" altLang="en-US" sz="1200" b="1" dirty="0" err="1">
                <a:solidFill>
                  <a:srgbClr val="1F497D">
                    <a:lumMod val="75000"/>
                  </a:srgbClr>
                </a:solidFill>
                <a:cs typeface="Arial" panose="020B0604020202020204" pitchFamily="34" charset="0"/>
              </a:rPr>
              <a:t>주문별</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매핑할</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 선택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매핑 추천</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매핑이력</a:t>
            </a:r>
            <a:r>
              <a:rPr lang="ko-KR" altLang="en-US" sz="1100" dirty="0">
                <a:solidFill>
                  <a:schemeClr val="tx1"/>
                </a:solidFill>
                <a:cs typeface="Arial" panose="020B0604020202020204" pitchFamily="34" charset="0"/>
              </a:rPr>
              <a:t> 존재하는 거래선</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수동매핑</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거래선 검색</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선택</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내고객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CRM_‘</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메뉴 상세페이지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즐겨찾기</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적용된 거래선</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startAt="6"/>
              <a:defRPr/>
            </a:pPr>
            <a:r>
              <a:rPr lang="en-US" altLang="ko-KR" sz="1100" b="1" dirty="0">
                <a:solidFill>
                  <a:srgbClr val="1F497D">
                    <a:lumMod val="75000"/>
                  </a:srgbClr>
                </a:solidFill>
                <a:cs typeface="Arial" panose="020B0604020202020204" pitchFamily="34" charset="0"/>
              </a:rPr>
              <a:t>[</a:t>
            </a:r>
            <a:r>
              <a:rPr lang="en-US" altLang="ko-KR" sz="1100" b="1" dirty="0" err="1">
                <a:solidFill>
                  <a:srgbClr val="1F497D">
                    <a:lumMod val="75000"/>
                  </a:srgbClr>
                </a:solidFill>
                <a:cs typeface="Arial" panose="020B0604020202020204" pitchFamily="34" charset="0"/>
              </a:rPr>
              <a:t>OrderLine</a:t>
            </a:r>
            <a:r>
              <a:rPr lang="en-US" altLang="ko-KR" sz="1100" b="1" dirty="0">
                <a:solidFill>
                  <a:srgbClr val="1F497D">
                    <a:lumMod val="75000"/>
                  </a:srgbClr>
                </a:solidFill>
                <a:cs typeface="Arial" panose="020B0604020202020204" pitchFamily="34" charset="0"/>
              </a:rPr>
              <a:t> </a:t>
            </a:r>
            <a:r>
              <a:rPr lang="ko-KR" altLang="en-US" sz="1100" b="1" dirty="0" err="1">
                <a:solidFill>
                  <a:srgbClr val="1F497D">
                    <a:lumMod val="75000"/>
                  </a:srgbClr>
                </a:solidFill>
                <a:cs typeface="Arial" panose="020B0604020202020204" pitchFamily="34" charset="0"/>
              </a:rPr>
              <a:t>일괄매핑</a:t>
            </a:r>
            <a:r>
              <a:rPr lang="en-US" altLang="ko-KR" sz="1100" b="1" dirty="0">
                <a:solidFill>
                  <a:srgbClr val="1F497D">
                    <a:lumMod val="75000"/>
                  </a:srgbClr>
                </a:solidFill>
                <a:cs typeface="Arial" panose="020B0604020202020204" pitchFamily="34" charset="0"/>
              </a:rPr>
              <a:t>] </a:t>
            </a:r>
            <a:r>
              <a:rPr lang="ko-KR" altLang="en-US" sz="1100" b="1" dirty="0">
                <a:solidFill>
                  <a:srgbClr val="1F497D">
                    <a:lumMod val="75000"/>
                  </a:srgbClr>
                </a:solidFill>
                <a:cs typeface="Arial" panose="020B0604020202020204" pitchFamily="34" charset="0"/>
              </a:rPr>
              <a:t>버튼 클릭 시</a:t>
            </a:r>
            <a:r>
              <a:rPr lang="en-US" altLang="ko-KR" sz="1100" b="1" dirty="0">
                <a:solidFill>
                  <a:srgbClr val="1F497D">
                    <a:lumMod val="75000"/>
                  </a:srgbClr>
                </a:solidFill>
                <a:cs typeface="Arial" panose="020B0604020202020204" pitchFamily="34" charset="0"/>
              </a:rPr>
              <a:t>, ‘</a:t>
            </a:r>
            <a:r>
              <a:rPr lang="ko-KR" altLang="en-US" sz="1100" b="1" dirty="0">
                <a:solidFill>
                  <a:srgbClr val="1F497D">
                    <a:lumMod val="75000"/>
                  </a:srgbClr>
                </a:solidFill>
                <a:cs typeface="Arial" panose="020B0604020202020204" pitchFamily="34" charset="0"/>
              </a:rPr>
              <a:t>포스코 </a:t>
            </a:r>
            <a:r>
              <a:rPr lang="ko-KR" altLang="en-US" sz="1100" b="1" dirty="0" err="1">
                <a:solidFill>
                  <a:srgbClr val="1F497D">
                    <a:lumMod val="75000"/>
                  </a:srgbClr>
                </a:solidFill>
                <a:cs typeface="Arial" panose="020B0604020202020204" pitchFamily="34" charset="0"/>
              </a:rPr>
              <a:t>고객매핑</a:t>
            </a:r>
            <a:r>
              <a:rPr lang="ko-KR" altLang="en-US" sz="1100" b="1" dirty="0">
                <a:solidFill>
                  <a:srgbClr val="1F497D">
                    <a:lumMod val="75000"/>
                  </a:srgbClr>
                </a:solidFill>
                <a:cs typeface="Arial" panose="020B0604020202020204" pitchFamily="34" charset="0"/>
              </a:rPr>
              <a:t> 상세정보</a:t>
            </a:r>
            <a:r>
              <a:rPr lang="en-US" altLang="ko-KR" sz="1100" b="1" dirty="0">
                <a:solidFill>
                  <a:srgbClr val="1F497D">
                    <a:lumMod val="75000"/>
                  </a:srgbClr>
                </a:solidFill>
                <a:cs typeface="Arial" panose="020B0604020202020204" pitchFamily="34" charset="0"/>
              </a:rPr>
              <a:t>’ </a:t>
            </a:r>
            <a:r>
              <a:rPr lang="ko-KR" altLang="en-US" sz="1100" b="1" dirty="0" err="1">
                <a:solidFill>
                  <a:srgbClr val="1F497D">
                    <a:lumMod val="75000"/>
                  </a:srgbClr>
                </a:solidFill>
                <a:cs typeface="Arial" panose="020B0604020202020204" pitchFamily="34" charset="0"/>
              </a:rPr>
              <a:t>팝업창</a:t>
            </a:r>
            <a:r>
              <a:rPr lang="ko-KR" altLang="en-US" sz="1100" b="1" dirty="0">
                <a:solidFill>
                  <a:srgbClr val="1F497D">
                    <a:lumMod val="75000"/>
                  </a:srgbClr>
                </a:solidFill>
                <a:cs typeface="Arial" panose="020B0604020202020204" pitchFamily="34" charset="0"/>
              </a:rPr>
              <a:t> 동작</a:t>
            </a:r>
            <a:endParaRPr lang="en-US" altLang="ko-KR" sz="1100" b="1" dirty="0">
              <a:solidFill>
                <a:srgbClr val="1F497D">
                  <a:lumMod val="75000"/>
                </a:srgbClr>
              </a:solidFill>
              <a:cs typeface="Arial" panose="020B0604020202020204" pitchFamily="34" charset="0"/>
            </a:endParaRPr>
          </a:p>
        </p:txBody>
      </p:sp>
      <p:pic>
        <p:nvPicPr>
          <p:cNvPr id="8" name="그림 7" descr="텍스트, 스크린샷, 소프트웨어, 컴퓨터 아이콘이(가) 표시된 사진&#10;&#10;AI 생성 콘텐츠는 정확하지 않을 수 있습니다.">
            <a:extLst>
              <a:ext uri="{FF2B5EF4-FFF2-40B4-BE49-F238E27FC236}">
                <a16:creationId xmlns:a16="http://schemas.microsoft.com/office/drawing/2014/main" id="{B5E9CFEF-CF23-85DD-2774-C3AE23D76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936" y="2012528"/>
            <a:ext cx="1945202" cy="4337126"/>
          </a:xfrm>
          <a:prstGeom prst="rect">
            <a:avLst/>
          </a:prstGeom>
        </p:spPr>
      </p:pic>
      <p:pic>
        <p:nvPicPr>
          <p:cNvPr id="9" name="그림 8" descr="텍스트, 스크린샷, 소프트웨어, 컴퓨터 아이콘이(가) 표시된 사진&#10;&#10;AI 생성 콘텐츠는 정확하지 않을 수 있습니다.">
            <a:extLst>
              <a:ext uri="{FF2B5EF4-FFF2-40B4-BE49-F238E27FC236}">
                <a16:creationId xmlns:a16="http://schemas.microsoft.com/office/drawing/2014/main" id="{9069A05A-9E61-3EFB-69F3-22228F8CE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9981" y="2012528"/>
            <a:ext cx="1945201" cy="4337126"/>
          </a:xfrm>
          <a:prstGeom prst="rect">
            <a:avLst/>
          </a:prstGeom>
        </p:spPr>
      </p:pic>
      <p:pic>
        <p:nvPicPr>
          <p:cNvPr id="13" name="그림 12" descr="텍스트, 스크린샷, 소프트웨어, 번호이(가) 표시된 사진&#10;&#10;AI 생성 콘텐츠는 정확하지 않을 수 있습니다.">
            <a:extLst>
              <a:ext uri="{FF2B5EF4-FFF2-40B4-BE49-F238E27FC236}">
                <a16:creationId xmlns:a16="http://schemas.microsoft.com/office/drawing/2014/main" id="{53A3DDF9-64E9-A1E1-8C3C-72F8EF3B2B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425" y="2012528"/>
            <a:ext cx="1934801" cy="4337126"/>
          </a:xfrm>
          <a:prstGeom prst="rect">
            <a:avLst/>
          </a:prstGeom>
        </p:spPr>
      </p:pic>
      <p:sp>
        <p:nvSpPr>
          <p:cNvPr id="3" name="화살표: 오각형 66">
            <a:extLst>
              <a:ext uri="{FF2B5EF4-FFF2-40B4-BE49-F238E27FC236}">
                <a16:creationId xmlns:a16="http://schemas.microsoft.com/office/drawing/2014/main" id="{FE27348B-1B0A-159F-2FFD-AD332B0B1D46}"/>
              </a:ext>
            </a:extLst>
          </p:cNvPr>
          <p:cNvSpPr/>
          <p:nvPr/>
        </p:nvSpPr>
        <p:spPr bwMode="gray">
          <a:xfrm>
            <a:off x="494689" y="3026642"/>
            <a:ext cx="436964" cy="19101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E09E7886-7289-6941-F4F1-0C310F6BC579}"/>
              </a:ext>
            </a:extLst>
          </p:cNvPr>
          <p:cNvSpPr/>
          <p:nvPr/>
        </p:nvSpPr>
        <p:spPr bwMode="auto">
          <a:xfrm>
            <a:off x="368689" y="284465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p>
        </p:txBody>
      </p:sp>
      <p:sp>
        <p:nvSpPr>
          <p:cNvPr id="6" name="화살표: 오각형 66">
            <a:extLst>
              <a:ext uri="{FF2B5EF4-FFF2-40B4-BE49-F238E27FC236}">
                <a16:creationId xmlns:a16="http://schemas.microsoft.com/office/drawing/2014/main" id="{11155733-16D4-3941-833E-F2676767DA55}"/>
              </a:ext>
            </a:extLst>
          </p:cNvPr>
          <p:cNvSpPr/>
          <p:nvPr/>
        </p:nvSpPr>
        <p:spPr bwMode="gray">
          <a:xfrm>
            <a:off x="2917299" y="3026642"/>
            <a:ext cx="436964" cy="19101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화살표: 오각형 66">
            <a:extLst>
              <a:ext uri="{FF2B5EF4-FFF2-40B4-BE49-F238E27FC236}">
                <a16:creationId xmlns:a16="http://schemas.microsoft.com/office/drawing/2014/main" id="{BED7E457-FABC-C409-689D-758CDCB821F6}"/>
              </a:ext>
            </a:extLst>
          </p:cNvPr>
          <p:cNvSpPr/>
          <p:nvPr/>
        </p:nvSpPr>
        <p:spPr bwMode="gray">
          <a:xfrm>
            <a:off x="5320343" y="2931136"/>
            <a:ext cx="436964" cy="19101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71308024-B1FA-F3A9-7812-9627EE887C96}"/>
              </a:ext>
            </a:extLst>
          </p:cNvPr>
          <p:cNvSpPr/>
          <p:nvPr/>
        </p:nvSpPr>
        <p:spPr bwMode="gray">
          <a:xfrm>
            <a:off x="1311674" y="4266145"/>
            <a:ext cx="840975" cy="2614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11"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9133DC5E-0C52-FAB8-0009-C54D5D59E18B}"/>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4936" y="3600971"/>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6CCD66AD-94C1-BE48-D76A-2EA3BC5E3039}"/>
              </a:ext>
            </a:extLst>
          </p:cNvPr>
          <p:cNvSpPr/>
          <p:nvPr/>
        </p:nvSpPr>
        <p:spPr bwMode="auto">
          <a:xfrm>
            <a:off x="1185674" y="41401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93727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D952-F1E7-F10F-4D5B-11F51B261ED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81F42D6-BF40-452E-5413-00246394DF4F}"/>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a:t>
            </a:r>
            <a:r>
              <a:rPr lang="en-US" altLang="ko-KR" dirty="0" err="1"/>
              <a:t>_PC</a:t>
            </a:r>
            <a:endParaRPr lang="en-US" altLang="ko-KR" spc="-70" dirty="0"/>
          </a:p>
        </p:txBody>
      </p:sp>
      <p:grpSp>
        <p:nvGrpSpPr>
          <p:cNvPr id="13" name="그룹 12">
            <a:extLst>
              <a:ext uri="{FF2B5EF4-FFF2-40B4-BE49-F238E27FC236}">
                <a16:creationId xmlns:a16="http://schemas.microsoft.com/office/drawing/2014/main" id="{9137076F-00F5-0469-11BE-995E052B06A5}"/>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DEE457B9-5ECC-9BF4-442F-BF56BAD1E183}"/>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880ED997-0657-C648-C704-2FAE78F21112}"/>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5215833-2146-73F4-9FB6-47C0EC2F6A3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보고서 관리</a:t>
              </a:r>
            </a:p>
          </p:txBody>
        </p:sp>
        <p:sp>
          <p:nvSpPr>
            <p:cNvPr id="12" name="사각형: 둥근 모서리 11">
              <a:extLst>
                <a:ext uri="{FF2B5EF4-FFF2-40B4-BE49-F238E27FC236}">
                  <a16:creationId xmlns:a16="http://schemas.microsoft.com/office/drawing/2014/main" id="{41F4291E-974E-4F98-9272-D042907B539E}"/>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출하 보고서 조회</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월별 출하 실적 조회</a:t>
              </a:r>
              <a:br>
                <a:rPr lang="en-US" altLang="ko-KR" sz="14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1.2 </a:t>
              </a:r>
              <a:r>
                <a:rPr lang="ko-KR" altLang="en-US" sz="1400" b="1" dirty="0">
                  <a:ln>
                    <a:solidFill>
                      <a:schemeClr val="accent1">
                        <a:alpha val="0"/>
                      </a:schemeClr>
                    </a:solidFill>
                  </a:ln>
                  <a:solidFill>
                    <a:srgbClr val="002060"/>
                  </a:solidFill>
                  <a:latin typeface="+mn-ea"/>
                  <a:ea typeface="+mn-ea"/>
                </a:rPr>
                <a:t>출하 실적 리스트 조회</a:t>
              </a:r>
            </a:p>
          </p:txBody>
        </p:sp>
      </p:grpSp>
      <p:grpSp>
        <p:nvGrpSpPr>
          <p:cNvPr id="3" name="그룹 2">
            <a:extLst>
              <a:ext uri="{FF2B5EF4-FFF2-40B4-BE49-F238E27FC236}">
                <a16:creationId xmlns:a16="http://schemas.microsoft.com/office/drawing/2014/main" id="{524304DC-A586-4EE6-8899-50AE9C8F6ABD}"/>
              </a:ext>
            </a:extLst>
          </p:cNvPr>
          <p:cNvGrpSpPr/>
          <p:nvPr/>
        </p:nvGrpSpPr>
        <p:grpSpPr>
          <a:xfrm>
            <a:off x="242888" y="2866504"/>
            <a:ext cx="6120000" cy="873541"/>
            <a:chOff x="242888" y="1360202"/>
            <a:chExt cx="6120000" cy="873541"/>
          </a:xfrm>
        </p:grpSpPr>
        <p:sp>
          <p:nvSpPr>
            <p:cNvPr id="4" name="화살표: 오각형 3">
              <a:extLst>
                <a:ext uri="{FF2B5EF4-FFF2-40B4-BE49-F238E27FC236}">
                  <a16:creationId xmlns:a16="http://schemas.microsoft.com/office/drawing/2014/main" id="{1E1B2F75-B1AF-01C3-BA79-5BF994A9889B}"/>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4</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1EA7CE83-89E5-835C-EEF0-BEFBCCB40BAB}"/>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28DD6538-9F3B-831B-76EC-EA21B56A94CF}"/>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ko-KR" altLang="en-US" sz="1800" b="1" dirty="0">
                  <a:ln>
                    <a:solidFill>
                      <a:schemeClr val="accent1">
                        <a:alpha val="0"/>
                      </a:schemeClr>
                    </a:solidFill>
                  </a:ln>
                  <a:solidFill>
                    <a:srgbClr val="002060"/>
                  </a:solidFill>
                  <a:latin typeface="+mn-ea"/>
                  <a:ea typeface="+mn-ea"/>
                </a:rPr>
                <a:t>주문 담당자 식별관리</a:t>
              </a:r>
            </a:p>
          </p:txBody>
        </p:sp>
        <p:sp>
          <p:nvSpPr>
            <p:cNvPr id="8" name="사각형: 둥근 모서리 7">
              <a:extLst>
                <a:ext uri="{FF2B5EF4-FFF2-40B4-BE49-F238E27FC236}">
                  <a16:creationId xmlns:a16="http://schemas.microsoft.com/office/drawing/2014/main" id="{44570292-56BF-D4EB-8803-59FFAB11BB32}"/>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ko-KR" altLang="en-US" sz="1600" b="1" dirty="0">
                  <a:ln>
                    <a:solidFill>
                      <a:schemeClr val="accent1">
                        <a:alpha val="0"/>
                      </a:schemeClr>
                    </a:solidFill>
                  </a:ln>
                  <a:solidFill>
                    <a:srgbClr val="002060"/>
                  </a:solidFill>
                  <a:latin typeface="+mn-ea"/>
                  <a:ea typeface="+mn-ea"/>
                </a:rPr>
                <a:t>포스코 주문자 연결관리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ko-KR" altLang="en-US" sz="1400" b="1" dirty="0">
                  <a:ln>
                    <a:solidFill>
                      <a:schemeClr val="accent1">
                        <a:alpha val="0"/>
                      </a:schemeClr>
                    </a:solidFill>
                  </a:ln>
                  <a:solidFill>
                    <a:srgbClr val="002060"/>
                  </a:solidFill>
                  <a:latin typeface="+mn-ea"/>
                  <a:ea typeface="+mn-ea"/>
                </a:rPr>
                <a:t>포스코 주문자 매핑</a:t>
              </a:r>
            </a:p>
          </p:txBody>
        </p:sp>
      </p:grpSp>
      <p:sp>
        <p:nvSpPr>
          <p:cNvPr id="9" name="실행 단추: 앞으로 또는 다음으로 이동 8">
            <a:hlinkClick r:id="rId3" action="ppaction://hlinksldjump"/>
            <a:extLst>
              <a:ext uri="{FF2B5EF4-FFF2-40B4-BE49-F238E27FC236}">
                <a16:creationId xmlns:a16="http://schemas.microsoft.com/office/drawing/2014/main" id="{EA9AC0AB-1E85-AE04-F21D-3002117BFF6F}"/>
              </a:ext>
            </a:extLst>
          </p:cNvPr>
          <p:cNvSpPr/>
          <p:nvPr/>
        </p:nvSpPr>
        <p:spPr bwMode="auto">
          <a:xfrm>
            <a:off x="1585598" y="1656408"/>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실행 단추: 앞으로 또는 다음으로 이동 13">
            <a:hlinkClick r:id="rId4" action="ppaction://hlinksldjump"/>
            <a:extLst>
              <a:ext uri="{FF2B5EF4-FFF2-40B4-BE49-F238E27FC236}">
                <a16:creationId xmlns:a16="http://schemas.microsoft.com/office/drawing/2014/main" id="{9796938E-560F-9ED5-0F4B-72064FB70867}"/>
              </a:ext>
            </a:extLst>
          </p:cNvPr>
          <p:cNvSpPr/>
          <p:nvPr/>
        </p:nvSpPr>
        <p:spPr bwMode="auto">
          <a:xfrm>
            <a:off x="1585598" y="342900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1571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E741-851C-8EF0-8846-E84E8979F29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D1AE073-DB7F-FE3B-F768-3D554A05D71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087CB2F0-85DE-D456-543A-0111008188A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(4/5)</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a:t>
                      </a:r>
                      <a:r>
                        <a:rPr lang="ko-KR" altLang="en-US" sz="1200" b="1" dirty="0"/>
                        <a:t> 고객 매핑 화면 </a:t>
                      </a:r>
                      <a:r>
                        <a:rPr lang="en-US" altLang="ko-KR" sz="1200" b="1" dirty="0"/>
                        <a:t>&gt; </a:t>
                      </a:r>
                      <a:r>
                        <a:rPr lang="ko-KR" altLang="en-US" sz="1200" b="1" dirty="0"/>
                        <a:t>포스코 고객 매핑 상세정보</a:t>
                      </a:r>
                      <a:r>
                        <a:rPr lang="en-US" altLang="ko-KR" sz="1200" b="1" dirty="0"/>
                        <a:t>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9D50CBB-75FF-4B7F-CABA-9628AEBB239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E59816B5-7429-CC48-ADE3-59BB6EE32ED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7"/>
              <a:defRPr/>
            </a:pPr>
            <a:r>
              <a:rPr lang="ko-KR" altLang="en-US" sz="1200" b="1" dirty="0">
                <a:solidFill>
                  <a:srgbClr val="1F497D">
                    <a:lumMod val="75000"/>
                  </a:srgbClr>
                </a:solidFill>
                <a:cs typeface="Arial" panose="020B0604020202020204" pitchFamily="34" charset="0"/>
              </a:rPr>
              <a:t>포스코 고객 매핑 상세정보 입력</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고객유형</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필수 선택</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비고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입력</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7"/>
              <a:defRPr/>
            </a:pPr>
            <a:r>
              <a:rPr lang="ko-KR" altLang="en-US" sz="1200" b="1" dirty="0">
                <a:solidFill>
                  <a:srgbClr val="1F497D">
                    <a:lumMod val="75000"/>
                  </a:srgbClr>
                </a:solidFill>
                <a:cs typeface="Arial" panose="020B0604020202020204" pitchFamily="34" charset="0"/>
              </a:rPr>
              <a:t>포스코 고객유형 필수 선택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고객유형</a:t>
            </a:r>
            <a:r>
              <a:rPr lang="en-US" altLang="ko-KR" sz="1100" dirty="0">
                <a:solidFill>
                  <a:schemeClr val="tx1"/>
                </a:solidFill>
                <a:cs typeface="Arial" panose="020B0604020202020204" pitchFamily="34" charset="0"/>
              </a:rPr>
              <a:t>: Developer, </a:t>
            </a:r>
            <a:r>
              <a:rPr lang="ko-KR" altLang="en-US" sz="1100" dirty="0">
                <a:solidFill>
                  <a:schemeClr val="tx1"/>
                </a:solidFill>
                <a:cs typeface="Arial" panose="020B0604020202020204" pitchFamily="34" charset="0"/>
              </a:rPr>
              <a:t>제조사</a:t>
            </a:r>
            <a:r>
              <a:rPr lang="en-US" altLang="ko-KR" sz="1100" dirty="0">
                <a:solidFill>
                  <a:schemeClr val="tx1"/>
                </a:solidFill>
                <a:cs typeface="Arial" panose="020B0604020202020204" pitchFamily="34" charset="0"/>
              </a:rPr>
              <a:t>, EPC,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완성차</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유통사</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부품사</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터빈사</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startAt="7"/>
              <a:defRPr/>
            </a:pP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프로젝트 정보 입력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프로젝트 거래선</a:t>
            </a:r>
            <a:r>
              <a:rPr lang="en-US" altLang="ko-KR" sz="1200" b="1" dirty="0">
                <a:solidFill>
                  <a:srgbClr val="1F497D">
                    <a:lumMod val="75000"/>
                  </a:srgbClr>
                </a:solidFill>
                <a:cs typeface="Arial" panose="020B0604020202020204" pitchFamily="34" charset="0"/>
              </a:rPr>
              <a:t>’_</a:t>
            </a:r>
            <a:r>
              <a:rPr lang="ko-KR" altLang="en-US" sz="1200" b="1" dirty="0">
                <a:solidFill>
                  <a:srgbClr val="1F497D">
                    <a:lumMod val="75000"/>
                  </a:srgbClr>
                </a:solidFill>
                <a:cs typeface="Arial" panose="020B0604020202020204" pitchFamily="34" charset="0"/>
              </a:rPr>
              <a:t>계약</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프로젝트에 연계 등록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거래선의 기 등록된 프로젝트가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있는 경우</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리스트 중 선택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거래선의 기 </a:t>
            </a:r>
            <a:r>
              <a:rPr lang="ko-KR" altLang="en-US" sz="1100" dirty="0" err="1">
                <a:solidFill>
                  <a:schemeClr val="tx1"/>
                </a:solidFill>
                <a:cs typeface="Arial" panose="020B0604020202020204" pitchFamily="34" charset="0"/>
              </a:rPr>
              <a:t>등륵된</a:t>
            </a:r>
            <a:r>
              <a:rPr lang="ko-KR" altLang="en-US" sz="1100" dirty="0">
                <a:solidFill>
                  <a:schemeClr val="tx1"/>
                </a:solidFill>
                <a:cs typeface="Arial" panose="020B0604020202020204" pitchFamily="34" charset="0"/>
              </a:rPr>
              <a:t> 프로젝트가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없으면</a:t>
            </a:r>
            <a:r>
              <a:rPr lang="en-US" altLang="ko-KR" sz="1100" dirty="0">
                <a:solidFill>
                  <a:schemeClr val="tx1"/>
                </a:solidFill>
                <a:cs typeface="Arial" panose="020B0604020202020204" pitchFamily="34" charset="0"/>
              </a:rPr>
              <a:t>, [New] </a:t>
            </a:r>
            <a:r>
              <a:rPr lang="ko-KR" altLang="en-US" sz="1100" dirty="0">
                <a:solidFill>
                  <a:schemeClr val="tx1"/>
                </a:solidFill>
                <a:cs typeface="Arial" panose="020B0604020202020204" pitchFamily="34" charset="0"/>
              </a:rPr>
              <a:t>버튼 클릭 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비고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입력 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저장</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버튼 클릭 </a:t>
            </a:r>
            <a:endParaRPr lang="en-US" altLang="ko-KR" sz="1100" dirty="0">
              <a:solidFill>
                <a:schemeClr val="tx1"/>
              </a:solidFill>
              <a:cs typeface="Arial" panose="020B0604020202020204" pitchFamily="34" charset="0"/>
            </a:endParaRPr>
          </a:p>
          <a:p>
            <a:pPr eaLnBrk="1" hangingPunct="1">
              <a:lnSpc>
                <a:spcPct val="120000"/>
              </a:lnSpc>
              <a:spcAft>
                <a:spcPts val="400"/>
              </a:spcAft>
              <a:defRPr/>
            </a:pPr>
            <a:r>
              <a:rPr lang="en-US" altLang="ko-KR" sz="1100" b="1" dirty="0">
                <a:solidFill>
                  <a:srgbClr val="0000FF"/>
                </a:solidFill>
                <a:cs typeface="Arial" panose="020B0604020202020204" pitchFamily="34" charset="0"/>
              </a:rPr>
              <a:t>※</a:t>
            </a:r>
            <a:r>
              <a:rPr lang="en-US" altLang="ko-KR" sz="1100" b="1" dirty="0">
                <a:solidFill>
                  <a:srgbClr val="0000FF"/>
                </a:solidFill>
                <a:cs typeface="Arial" panose="020B0604020202020204" pitchFamily="34" charset="0"/>
                <a:sym typeface="Wingdings" panose="05000000000000000000" pitchFamily="2" charset="2"/>
              </a:rPr>
              <a:t> </a:t>
            </a:r>
            <a:r>
              <a:rPr lang="ko-KR" altLang="en-US" sz="1100" b="1" dirty="0">
                <a:solidFill>
                  <a:srgbClr val="0000FF"/>
                </a:solidFill>
                <a:cs typeface="Arial" panose="020B0604020202020204" pitchFamily="34" charset="0"/>
                <a:sym typeface="Wingdings" panose="05000000000000000000" pitchFamily="2" charset="2"/>
              </a:rPr>
              <a:t>프로젝트</a:t>
            </a:r>
            <a:r>
              <a:rPr lang="en-US" altLang="ko-KR" sz="1100" b="1" dirty="0">
                <a:solidFill>
                  <a:srgbClr val="0000FF"/>
                </a:solidFill>
                <a:cs typeface="Arial" panose="020B0604020202020204" pitchFamily="34" charset="0"/>
                <a:sym typeface="Wingdings" panose="05000000000000000000" pitchFamily="2" charset="2"/>
              </a:rPr>
              <a:t> </a:t>
            </a:r>
            <a:r>
              <a:rPr lang="ko-KR" altLang="en-US" sz="1100" b="1" dirty="0">
                <a:solidFill>
                  <a:srgbClr val="0000FF"/>
                </a:solidFill>
                <a:cs typeface="Arial" panose="020B0604020202020204" pitchFamily="34" charset="0"/>
                <a:sym typeface="Wingdings" panose="05000000000000000000" pitchFamily="2" charset="2"/>
              </a:rPr>
              <a:t>거래선</a:t>
            </a:r>
            <a:r>
              <a:rPr lang="en-US" altLang="ko-KR" sz="1100" b="1" dirty="0">
                <a:solidFill>
                  <a:srgbClr val="0000FF"/>
                </a:solidFill>
                <a:cs typeface="Arial" panose="020B0604020202020204" pitchFamily="34" charset="0"/>
                <a:sym typeface="Wingdings" panose="05000000000000000000" pitchFamily="2" charset="2"/>
              </a:rPr>
              <a:t>_</a:t>
            </a:r>
            <a:r>
              <a:rPr lang="ko-KR" altLang="en-US" sz="1100" b="1" dirty="0">
                <a:solidFill>
                  <a:srgbClr val="0000FF"/>
                </a:solidFill>
                <a:cs typeface="Arial" panose="020B0604020202020204" pitchFamily="34" charset="0"/>
                <a:sym typeface="Wingdings" panose="05000000000000000000" pitchFamily="2" charset="2"/>
              </a:rPr>
              <a:t>계약</a:t>
            </a:r>
            <a:r>
              <a:rPr lang="en-US" altLang="ko-KR" sz="1100" b="1" dirty="0">
                <a:solidFill>
                  <a:srgbClr val="0000FF"/>
                </a:solidFill>
                <a:cs typeface="Arial" panose="020B0604020202020204" pitchFamily="34" charset="0"/>
                <a:sym typeface="Wingdings" panose="05000000000000000000" pitchFamily="2" charset="2"/>
              </a:rPr>
              <a:t>/</a:t>
            </a:r>
            <a:r>
              <a:rPr lang="ko-KR" altLang="en-US" sz="1100" b="1" dirty="0">
                <a:solidFill>
                  <a:srgbClr val="0000FF"/>
                </a:solidFill>
                <a:cs typeface="Arial" panose="020B0604020202020204" pitchFamily="34" charset="0"/>
                <a:sym typeface="Wingdings" panose="05000000000000000000" pitchFamily="2" charset="2"/>
              </a:rPr>
              <a:t>프로젝트 탭에 연계 생성</a:t>
            </a:r>
            <a:endParaRPr lang="en-US" altLang="ko-KR" sz="1100" b="1" dirty="0">
              <a:solidFill>
                <a:srgbClr val="0000FF"/>
              </a:solidFill>
              <a:cs typeface="Arial" panose="020B0604020202020204" pitchFamily="34" charset="0"/>
            </a:endParaRPr>
          </a:p>
        </p:txBody>
      </p:sp>
      <p:pic>
        <p:nvPicPr>
          <p:cNvPr id="4" name="그림 3" descr="텍스트, 스크린샷, 소프트웨어, 컴퓨터 아이콘이(가) 표시된 사진&#10;&#10;AI 생성 콘텐츠는 정확하지 않을 수 있습니다.">
            <a:extLst>
              <a:ext uri="{FF2B5EF4-FFF2-40B4-BE49-F238E27FC236}">
                <a16:creationId xmlns:a16="http://schemas.microsoft.com/office/drawing/2014/main" id="{3E6183A0-065F-BF57-3484-D70BC89CA3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51" y="2087910"/>
            <a:ext cx="1970908" cy="4256329"/>
          </a:xfrm>
          <a:prstGeom prst="rect">
            <a:avLst/>
          </a:prstGeom>
        </p:spPr>
      </p:pic>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E9A6B1F9-6E9A-055D-66A3-40F123A5C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421" y="2087910"/>
            <a:ext cx="1970908" cy="4256329"/>
          </a:xfrm>
          <a:prstGeom prst="rect">
            <a:avLst/>
          </a:prstGeom>
        </p:spPr>
      </p:pic>
      <p:pic>
        <p:nvPicPr>
          <p:cNvPr id="10" name="그림 9" descr="텍스트, 소프트웨어, 컴퓨터 아이콘, 번호이(가) 표시된 사진&#10;&#10;AI 생성 콘텐츠는 정확하지 않을 수 있습니다.">
            <a:extLst>
              <a:ext uri="{FF2B5EF4-FFF2-40B4-BE49-F238E27FC236}">
                <a16:creationId xmlns:a16="http://schemas.microsoft.com/office/drawing/2014/main" id="{1D52B048-2542-6592-4715-FCC544E0A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9262" y="2082354"/>
            <a:ext cx="1970908" cy="4256328"/>
          </a:xfrm>
          <a:prstGeom prst="rect">
            <a:avLst/>
          </a:prstGeom>
        </p:spPr>
      </p:pic>
      <p:sp>
        <p:nvSpPr>
          <p:cNvPr id="14" name="화살표: 오각형 66">
            <a:extLst>
              <a:ext uri="{FF2B5EF4-FFF2-40B4-BE49-F238E27FC236}">
                <a16:creationId xmlns:a16="http://schemas.microsoft.com/office/drawing/2014/main" id="{1BF038B4-8AD1-AC89-83A2-37EBFF57C6AA}"/>
              </a:ext>
            </a:extLst>
          </p:cNvPr>
          <p:cNvSpPr/>
          <p:nvPr/>
        </p:nvSpPr>
        <p:spPr bwMode="gray">
          <a:xfrm>
            <a:off x="516030" y="3246120"/>
            <a:ext cx="1632809" cy="13182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3265DC0B-C3BA-7648-7E1D-B4BAAFB29571}"/>
              </a:ext>
            </a:extLst>
          </p:cNvPr>
          <p:cNvSpPr/>
          <p:nvPr/>
        </p:nvSpPr>
        <p:spPr bwMode="auto">
          <a:xfrm>
            <a:off x="420097" y="31201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p>
        </p:txBody>
      </p:sp>
      <p:sp>
        <p:nvSpPr>
          <p:cNvPr id="16" name="화살표: 오각형 66">
            <a:extLst>
              <a:ext uri="{FF2B5EF4-FFF2-40B4-BE49-F238E27FC236}">
                <a16:creationId xmlns:a16="http://schemas.microsoft.com/office/drawing/2014/main" id="{39B3558D-A143-B0B7-A446-39815065C8F3}"/>
              </a:ext>
            </a:extLst>
          </p:cNvPr>
          <p:cNvSpPr/>
          <p:nvPr/>
        </p:nvSpPr>
        <p:spPr bwMode="gray">
          <a:xfrm>
            <a:off x="2583961" y="3916680"/>
            <a:ext cx="1632809" cy="17678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EE75D0A5-5565-4606-FE09-9EFA32B0DB36}"/>
              </a:ext>
            </a:extLst>
          </p:cNvPr>
          <p:cNvSpPr/>
          <p:nvPr/>
        </p:nvSpPr>
        <p:spPr bwMode="auto">
          <a:xfrm>
            <a:off x="2486938" y="37906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8</a:t>
            </a:r>
          </a:p>
        </p:txBody>
      </p:sp>
      <p:sp>
        <p:nvSpPr>
          <p:cNvPr id="18" name="화살표: 오각형 66">
            <a:extLst>
              <a:ext uri="{FF2B5EF4-FFF2-40B4-BE49-F238E27FC236}">
                <a16:creationId xmlns:a16="http://schemas.microsoft.com/office/drawing/2014/main" id="{B57819D7-537B-035F-34F1-9F74401F4A8B}"/>
              </a:ext>
            </a:extLst>
          </p:cNvPr>
          <p:cNvSpPr/>
          <p:nvPr/>
        </p:nvSpPr>
        <p:spPr bwMode="gray">
          <a:xfrm>
            <a:off x="4650171" y="3135360"/>
            <a:ext cx="1632809" cy="19014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0F7202C3-833C-809C-3B75-FCB587B7AB9A}"/>
              </a:ext>
            </a:extLst>
          </p:cNvPr>
          <p:cNvSpPr/>
          <p:nvPr/>
        </p:nvSpPr>
        <p:spPr bwMode="auto">
          <a:xfrm>
            <a:off x="4554238" y="30093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9</a:t>
            </a:r>
          </a:p>
        </p:txBody>
      </p:sp>
    </p:spTree>
    <p:extLst>
      <p:ext uri="{BB962C8B-B14F-4D97-AF65-F5344CB8AC3E}">
        <p14:creationId xmlns:p14="http://schemas.microsoft.com/office/powerpoint/2010/main" val="261698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E718-AA97-8BAE-9729-75B98CDC9E4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9B20B12-08D4-6CCC-DE70-E4EA3214EA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A9FBBD12-5731-6400-08B2-D405727EF92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(5/5)</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 </a:t>
                      </a:r>
                      <a:r>
                        <a:rPr lang="ko-KR" altLang="en-US" sz="1200" b="1" dirty="0"/>
                        <a:t>고객 매핑 </a:t>
                      </a:r>
                      <a:r>
                        <a:rPr lang="en-US" altLang="ko-KR" sz="1200" b="1" dirty="0"/>
                        <a:t>(</a:t>
                      </a:r>
                      <a:r>
                        <a:rPr lang="ko-KR" altLang="en-US" sz="1200" b="1" dirty="0"/>
                        <a:t>완료</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9CD9A1E-6FCE-D88D-0D33-FBBA0CB5E15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C8032968-A35E-AE1E-8C69-0FCF0F44E76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10"/>
              <a:defRPr/>
            </a:pPr>
            <a:r>
              <a:rPr lang="ko-KR" altLang="en-US" sz="1200" b="1" dirty="0">
                <a:solidFill>
                  <a:srgbClr val="1F497D">
                    <a:lumMod val="75000"/>
                  </a:srgbClr>
                </a:solidFill>
                <a:cs typeface="Arial" panose="020B0604020202020204" pitchFamily="34" charset="0"/>
              </a:rPr>
              <a:t> 포스코 고객 매핑 완료 시</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Account, BP Number,</a:t>
            </a:r>
            <a:r>
              <a:rPr lang="ko-KR" altLang="en-US"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매핑여부에</a:t>
            </a:r>
            <a:r>
              <a:rPr lang="ko-KR" altLang="en-US" sz="1200" b="1" dirty="0">
                <a:solidFill>
                  <a:srgbClr val="1F497D">
                    <a:lumMod val="75000"/>
                  </a:srgbClr>
                </a:solidFill>
                <a:cs typeface="Arial" panose="020B0604020202020204" pitchFamily="34" charset="0"/>
              </a:rPr>
              <a:t> 저장됨</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startAt="10"/>
              <a:defRPr/>
            </a:pPr>
            <a:r>
              <a:rPr lang="en-US" altLang="ko-KR" sz="1200" b="1" dirty="0">
                <a:solidFill>
                  <a:srgbClr val="1F497D">
                    <a:lumMod val="75000"/>
                  </a:srgbClr>
                </a:solidFill>
                <a:cs typeface="Arial" panose="020B0604020202020204" pitchFamily="34" charset="0"/>
              </a:rPr>
              <a:t> Order</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no. </a:t>
            </a:r>
            <a:r>
              <a:rPr lang="ko-KR" altLang="en-US" sz="1200" b="1" dirty="0">
                <a:solidFill>
                  <a:srgbClr val="1F497D">
                    <a:lumMod val="75000"/>
                  </a:srgbClr>
                </a:solidFill>
                <a:cs typeface="Arial" panose="020B0604020202020204" pitchFamily="34" charset="0"/>
              </a:rPr>
              <a:t>매핑 선행 후</a:t>
            </a:r>
            <a:r>
              <a:rPr lang="en-US" altLang="ko-KR" sz="1200" b="1" dirty="0">
                <a:solidFill>
                  <a:srgbClr val="1F497D">
                    <a:lumMod val="75000"/>
                  </a:srgbClr>
                </a:solidFill>
                <a:cs typeface="Arial" panose="020B0604020202020204" pitchFamily="34" charset="0"/>
              </a:rPr>
              <a:t>, Line</a:t>
            </a:r>
            <a:r>
              <a:rPr lang="ko-KR" altLang="en-US" sz="1200" b="1" dirty="0">
                <a:solidFill>
                  <a:srgbClr val="1F497D">
                    <a:lumMod val="75000"/>
                  </a:srgbClr>
                </a:solidFill>
                <a:cs typeface="Arial" panose="020B0604020202020204" pitchFamily="34" charset="0"/>
              </a:rPr>
              <a:t>별 건별 </a:t>
            </a:r>
            <a:r>
              <a:rPr lang="en-US" altLang="ko-KR" sz="1200" b="1" dirty="0">
                <a:solidFill>
                  <a:srgbClr val="1F497D">
                    <a:lumMod val="75000"/>
                  </a:srgbClr>
                </a:solidFill>
                <a:cs typeface="Arial" panose="020B0604020202020204" pitchFamily="34" charset="0"/>
              </a:rPr>
              <a:t>BP </a:t>
            </a:r>
            <a:r>
              <a:rPr lang="ko-KR" altLang="en-US" sz="1200" b="1" dirty="0">
                <a:solidFill>
                  <a:srgbClr val="1F497D">
                    <a:lumMod val="75000"/>
                  </a:srgbClr>
                </a:solidFill>
                <a:cs typeface="Arial" panose="020B0604020202020204" pitchFamily="34" charset="0"/>
              </a:rPr>
              <a:t>수정 매핑은 체크박스 선택 후</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매핑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적용</a:t>
            </a:r>
            <a:br>
              <a:rPr lang="en-US" altLang="ko-KR" sz="1200" b="1" dirty="0">
                <a:solidFill>
                  <a:srgbClr val="1F497D">
                    <a:lumMod val="75000"/>
                  </a:srgbClr>
                </a:solidFill>
                <a:cs typeface="Arial" panose="020B0604020202020204" pitchFamily="34" charset="0"/>
              </a:rPr>
            </a:br>
            <a:r>
              <a:rPr lang="en-US" altLang="ko-KR" sz="12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 no. </a:t>
            </a:r>
            <a:r>
              <a:rPr lang="ko-KR" altLang="en-US" sz="1100" dirty="0">
                <a:solidFill>
                  <a:schemeClr val="tx1"/>
                </a:solidFill>
                <a:cs typeface="Arial" panose="020B0604020202020204" pitchFamily="34" charset="0"/>
              </a:rPr>
              <a:t>매핑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하위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일괄 </a:t>
            </a:r>
            <a:r>
              <a:rPr lang="ko-KR" altLang="en-US" sz="1100" dirty="0" err="1">
                <a:solidFill>
                  <a:schemeClr val="tx1"/>
                </a:solidFill>
                <a:cs typeface="Arial" panose="020B0604020202020204" pitchFamily="34" charset="0"/>
              </a:rPr>
              <a:t>매핑되지만</a:t>
            </a: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건별 수정 매핑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상위 </a:t>
            </a:r>
            <a:r>
              <a:rPr lang="en-US" altLang="ko-KR" sz="1100" dirty="0">
                <a:solidFill>
                  <a:schemeClr val="tx1"/>
                </a:solidFill>
                <a:cs typeface="Arial" panose="020B0604020202020204" pitchFamily="34" charset="0"/>
              </a:rPr>
              <a:t>Order no.</a:t>
            </a:r>
            <a:r>
              <a:rPr lang="ko-KR" altLang="en-US" sz="1100" dirty="0">
                <a:solidFill>
                  <a:schemeClr val="tx1"/>
                </a:solidFill>
                <a:cs typeface="Arial" panose="020B0604020202020204" pitchFamily="34" charset="0"/>
              </a:rPr>
              <a:t>는 변경되지 않음</a:t>
            </a:r>
            <a:br>
              <a:rPr lang="en-US" altLang="ko-KR" sz="1100" dirty="0">
                <a:solidFill>
                  <a:schemeClr val="tx1"/>
                </a:solidFill>
                <a:cs typeface="Arial" panose="020B0604020202020204" pitchFamily="34" charset="0"/>
              </a:rPr>
            </a:b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철강 확정주문 고객 매핑 선행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거래선 상세화면</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통합 주문 모니터링 조회 가능함에 따라 본 기능 이행 必</a:t>
            </a:r>
            <a:endParaRPr lang="en-US" altLang="ko-KR" sz="1100" b="1" dirty="0">
              <a:solidFill>
                <a:schemeClr val="tx1"/>
              </a:solidFill>
              <a:cs typeface="Arial" panose="020B0604020202020204" pitchFamily="34" charset="0"/>
            </a:endParaRPr>
          </a:p>
        </p:txBody>
      </p:sp>
      <p:pic>
        <p:nvPicPr>
          <p:cNvPr id="15" name="그림 14" descr="텍스트, 스크린샷, 소프트웨어, 번호이(가) 표시된 사진&#10;&#10;AI 생성 콘텐츠는 정확하지 않을 수 있습니다.">
            <a:extLst>
              <a:ext uri="{FF2B5EF4-FFF2-40B4-BE49-F238E27FC236}">
                <a16:creationId xmlns:a16="http://schemas.microsoft.com/office/drawing/2014/main" id="{BB58FFEC-E0E5-B105-81CF-C3E2ACD863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4599" y="1984061"/>
            <a:ext cx="1960407" cy="4356461"/>
          </a:xfrm>
          <a:prstGeom prst="rect">
            <a:avLst/>
          </a:prstGeom>
        </p:spPr>
      </p:pic>
      <p:pic>
        <p:nvPicPr>
          <p:cNvPr id="18" name="그림 17" descr="텍스트, 스크린샷, 번호, 소프트웨어이(가) 표시된 사진&#10;&#10;AI 생성 콘텐츠는 정확하지 않을 수 있습니다.">
            <a:extLst>
              <a:ext uri="{FF2B5EF4-FFF2-40B4-BE49-F238E27FC236}">
                <a16:creationId xmlns:a16="http://schemas.microsoft.com/office/drawing/2014/main" id="{665020E3-6CB0-B6F9-8BEC-B4B829E0F2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798" y="1984062"/>
            <a:ext cx="1960407" cy="4356461"/>
          </a:xfrm>
          <a:prstGeom prst="rect">
            <a:avLst/>
          </a:prstGeom>
        </p:spPr>
      </p:pic>
      <p:pic>
        <p:nvPicPr>
          <p:cNvPr id="19" name="그림 18" descr="텍스트, 스크린샷, 소프트웨어, 번호이(가) 표시된 사진&#10;&#10;AI 생성 콘텐츠는 정확하지 않을 수 있습니다.">
            <a:extLst>
              <a:ext uri="{FF2B5EF4-FFF2-40B4-BE49-F238E27FC236}">
                <a16:creationId xmlns:a16="http://schemas.microsoft.com/office/drawing/2014/main" id="{9BF3FFC6-03C6-9EA0-05B9-6CD1BB2E72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6735" y="1984062"/>
            <a:ext cx="1960407" cy="4356461"/>
          </a:xfrm>
          <a:prstGeom prst="rect">
            <a:avLst/>
          </a:prstGeom>
        </p:spPr>
      </p:pic>
      <p:pic>
        <p:nvPicPr>
          <p:cNvPr id="21"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1F82F466-C8FB-6888-E5DF-C5661B60978B}"/>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23882" y="5161660"/>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 name="화살표: 오각형 66">
            <a:extLst>
              <a:ext uri="{FF2B5EF4-FFF2-40B4-BE49-F238E27FC236}">
                <a16:creationId xmlns:a16="http://schemas.microsoft.com/office/drawing/2014/main" id="{6104101D-8138-5B6D-6E31-AB446DC57DAA}"/>
              </a:ext>
            </a:extLst>
          </p:cNvPr>
          <p:cNvSpPr/>
          <p:nvPr/>
        </p:nvSpPr>
        <p:spPr bwMode="gray">
          <a:xfrm>
            <a:off x="395260" y="3306025"/>
            <a:ext cx="1812034" cy="24132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6" name="타원 5">
            <a:extLst>
              <a:ext uri="{FF2B5EF4-FFF2-40B4-BE49-F238E27FC236}">
                <a16:creationId xmlns:a16="http://schemas.microsoft.com/office/drawing/2014/main" id="{C1B432F3-10F2-9C3B-0148-FDE66A7BA8EE}"/>
              </a:ext>
            </a:extLst>
          </p:cNvPr>
          <p:cNvSpPr/>
          <p:nvPr/>
        </p:nvSpPr>
        <p:spPr bwMode="auto">
          <a:xfrm>
            <a:off x="291671" y="31562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10</a:t>
            </a:r>
          </a:p>
        </p:txBody>
      </p:sp>
      <p:sp>
        <p:nvSpPr>
          <p:cNvPr id="4" name="화살표: 오각형 66">
            <a:extLst>
              <a:ext uri="{FF2B5EF4-FFF2-40B4-BE49-F238E27FC236}">
                <a16:creationId xmlns:a16="http://schemas.microsoft.com/office/drawing/2014/main" id="{3441D0A6-F632-7EEC-F07B-7B24F2CFE321}"/>
              </a:ext>
            </a:extLst>
          </p:cNvPr>
          <p:cNvSpPr/>
          <p:nvPr/>
        </p:nvSpPr>
        <p:spPr bwMode="gray">
          <a:xfrm>
            <a:off x="4527472" y="4512669"/>
            <a:ext cx="1778437" cy="11203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6C4931A2-12B7-9AD1-CD58-07DD6B9D268A}"/>
              </a:ext>
            </a:extLst>
          </p:cNvPr>
          <p:cNvSpPr/>
          <p:nvPr/>
        </p:nvSpPr>
        <p:spPr bwMode="auto">
          <a:xfrm>
            <a:off x="4436239" y="43628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11</a:t>
            </a:r>
          </a:p>
        </p:txBody>
      </p:sp>
    </p:spTree>
    <p:extLst>
      <p:ext uri="{BB962C8B-B14F-4D97-AF65-F5344CB8AC3E}">
        <p14:creationId xmlns:p14="http://schemas.microsoft.com/office/powerpoint/2010/main" val="1680420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A567-3CEC-F7C2-9E25-77770BD778A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C11F6B3-C6A7-8F63-23F2-6592D9DEBAA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A16C8551-D8AB-BDAC-4E37-5D27FB7A47C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a:t>
                      </a:r>
                      <a:r>
                        <a:rPr lang="ko-KR" altLang="en-US" sz="1200" b="1" dirty="0"/>
                        <a:t>철강 확정주문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2.1 </a:t>
                      </a:r>
                      <a:r>
                        <a:rPr lang="ko-KR" altLang="en-US" sz="1200" b="1" dirty="0"/>
                        <a:t>철강 확정주문 상세 조회</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D2DCB94-32D5-6067-B931-1117C5A0D31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7DE85D4F-2F33-714E-DE2E-BBFAA920E52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확정주문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확정된 주문 연계 등록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조회</a:t>
            </a:r>
            <a:r>
              <a:rPr lang="en-US" altLang="ko-KR" sz="1100" dirty="0">
                <a:solidFill>
                  <a:schemeClr val="tx1"/>
                </a:solidFill>
                <a:cs typeface="Arial" panose="020B0604020202020204" pitchFamily="34" charset="0"/>
              </a:rPr>
              <a:t> </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 대상 </a:t>
            </a:r>
            <a:r>
              <a:rPr lang="en-US" altLang="ko-KR" sz="1200" b="1" dirty="0">
                <a:solidFill>
                  <a:srgbClr val="1F497D">
                    <a:lumMod val="75000"/>
                  </a:srgbClr>
                </a:solidFill>
                <a:cs typeface="Arial" panose="020B0604020202020204" pitchFamily="34" charset="0"/>
              </a:rPr>
              <a:t>Order no. </a:t>
            </a:r>
            <a:r>
              <a:rPr lang="ko-KR" altLang="en-US" sz="1200" b="1" dirty="0">
                <a:solidFill>
                  <a:srgbClr val="1F497D">
                    <a:lumMod val="75000"/>
                  </a:srgbClr>
                </a:solidFill>
                <a:cs typeface="Arial" panose="020B0604020202020204" pitchFamily="34" charset="0"/>
              </a:rPr>
              <a:t>클릭</a:t>
            </a:r>
            <a:endParaRPr lang="en-US" altLang="ko-KR" sz="1200" b="1" dirty="0">
              <a:solidFill>
                <a:srgbClr val="1F497D">
                  <a:lumMod val="75000"/>
                </a:srgbClr>
              </a:solidFill>
              <a:cs typeface="Arial" panose="020B0604020202020204" pitchFamily="34" charset="0"/>
            </a:endParaRPr>
          </a:p>
          <a:p>
            <a:pPr marL="22860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기 선택한 </a:t>
            </a:r>
            <a:r>
              <a:rPr lang="en-US" altLang="ko-KR" sz="1200" b="1" dirty="0">
                <a:solidFill>
                  <a:srgbClr val="1F497D">
                    <a:lumMod val="75000"/>
                  </a:srgbClr>
                </a:solidFill>
                <a:cs typeface="Arial" panose="020B0604020202020204" pitchFamily="34" charset="0"/>
              </a:rPr>
              <a:t>Order no.</a:t>
            </a:r>
            <a:r>
              <a:rPr lang="ko-KR" altLang="en-US" sz="1200" b="1" dirty="0">
                <a:solidFill>
                  <a:srgbClr val="1F497D">
                    <a:lumMod val="75000"/>
                  </a:srgbClr>
                </a:solidFill>
                <a:cs typeface="Arial" panose="020B0604020202020204" pitchFamily="34" charset="0"/>
              </a:rPr>
              <a:t> 상세화면에서 하위 </a:t>
            </a:r>
            <a:r>
              <a:rPr lang="en-US" altLang="ko-KR" sz="1200" b="1" dirty="0">
                <a:solidFill>
                  <a:srgbClr val="1F497D">
                    <a:lumMod val="75000"/>
                  </a:srgbClr>
                </a:solidFill>
                <a:cs typeface="Arial" panose="020B0604020202020204" pitchFamily="34" charset="0"/>
              </a:rPr>
              <a:t>Order Line </a:t>
            </a:r>
            <a:r>
              <a:rPr lang="ko-KR" altLang="en-US" sz="1200" b="1" dirty="0">
                <a:solidFill>
                  <a:srgbClr val="1F497D">
                    <a:lumMod val="75000"/>
                  </a:srgbClr>
                </a:solidFill>
                <a:cs typeface="Arial" panose="020B0604020202020204" pitchFamily="34" charset="0"/>
              </a:rPr>
              <a:t>리스트 및 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고객매핑</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버튼 클릭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포스코</a:t>
            </a:r>
            <a:r>
              <a:rPr lang="en-US" altLang="ko-KR" sz="1100" dirty="0">
                <a:solidFill>
                  <a:schemeClr val="tx1"/>
                </a:solidFill>
                <a:cs typeface="Arial" panose="020B0604020202020204" pitchFamily="34" charset="0"/>
              </a:rPr>
              <a:t>-BP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고객매핑</a:t>
            </a:r>
            <a:r>
              <a:rPr lang="ko-KR" altLang="en-US" sz="1100" dirty="0">
                <a:solidFill>
                  <a:schemeClr val="tx1"/>
                </a:solidFill>
                <a:cs typeface="Arial" panose="020B0604020202020204" pitchFamily="34" charset="0"/>
              </a:rPr>
              <a:t> 화면으로 전환</a:t>
            </a: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9" name="그림 8" descr="텍스트, 스크린샷, 소프트웨어, 컴퓨터 아이콘이(가) 표시된 사진&#10;&#10;AI 생성 콘텐츠는 정확하지 않을 수 있습니다.">
            <a:extLst>
              <a:ext uri="{FF2B5EF4-FFF2-40B4-BE49-F238E27FC236}">
                <a16:creationId xmlns:a16="http://schemas.microsoft.com/office/drawing/2014/main" id="{05125A10-7386-4D10-0C11-0ADCB52BE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35" y="1954824"/>
            <a:ext cx="1975356" cy="4425352"/>
          </a:xfrm>
          <a:prstGeom prst="rect">
            <a:avLst/>
          </a:prstGeom>
        </p:spPr>
      </p:pic>
      <p:pic>
        <p:nvPicPr>
          <p:cNvPr id="12" name="그림 11" descr="텍스트, 스크린샷, 소프트웨어, 번호이(가) 표시된 사진&#10;&#10;AI 생성 콘텐츠는 정확하지 않을 수 있습니다.">
            <a:extLst>
              <a:ext uri="{FF2B5EF4-FFF2-40B4-BE49-F238E27FC236}">
                <a16:creationId xmlns:a16="http://schemas.microsoft.com/office/drawing/2014/main" id="{C06B5F7A-3968-47F2-9B79-3823596E8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466" y="1954824"/>
            <a:ext cx="1975355" cy="4425352"/>
          </a:xfrm>
          <a:prstGeom prst="rect">
            <a:avLst/>
          </a:prstGeom>
        </p:spPr>
      </p:pic>
      <p:pic>
        <p:nvPicPr>
          <p:cNvPr id="13" name="그림 12" descr="텍스트, 스크린샷, 번호, 소프트웨어이(가) 표시된 사진&#10;&#10;AI 생성 콘텐츠는 정확하지 않을 수 있습니다.">
            <a:extLst>
              <a:ext uri="{FF2B5EF4-FFF2-40B4-BE49-F238E27FC236}">
                <a16:creationId xmlns:a16="http://schemas.microsoft.com/office/drawing/2014/main" id="{8DD8FE19-87DB-793C-0A76-83A732D713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001" y="1954824"/>
            <a:ext cx="1975355" cy="4425352"/>
          </a:xfrm>
          <a:prstGeom prst="rect">
            <a:avLst/>
          </a:prstGeom>
        </p:spPr>
      </p:pic>
      <p:sp>
        <p:nvSpPr>
          <p:cNvPr id="15" name="화살표: 오각형 66">
            <a:extLst>
              <a:ext uri="{FF2B5EF4-FFF2-40B4-BE49-F238E27FC236}">
                <a16:creationId xmlns:a16="http://schemas.microsoft.com/office/drawing/2014/main" id="{AC60406B-60E7-1F87-F1B9-7EB9DD80A7AE}"/>
              </a:ext>
            </a:extLst>
          </p:cNvPr>
          <p:cNvSpPr/>
          <p:nvPr/>
        </p:nvSpPr>
        <p:spPr bwMode="gray">
          <a:xfrm>
            <a:off x="405006" y="4456300"/>
            <a:ext cx="1873993" cy="2623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C93573A7-C658-D1BB-900E-AA175A2C1C25}"/>
              </a:ext>
            </a:extLst>
          </p:cNvPr>
          <p:cNvSpPr/>
          <p:nvPr/>
        </p:nvSpPr>
        <p:spPr bwMode="auto">
          <a:xfrm>
            <a:off x="279004" y="43461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pic>
        <p:nvPicPr>
          <p:cNvPr id="1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1BDA74AE-D3BA-8C45-04C3-9AF6110B50E0}"/>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52975" y="4558277"/>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6" name="화살표: 오각형 66">
            <a:extLst>
              <a:ext uri="{FF2B5EF4-FFF2-40B4-BE49-F238E27FC236}">
                <a16:creationId xmlns:a16="http://schemas.microsoft.com/office/drawing/2014/main" id="{7DD6D100-821A-1A16-6292-4A11E7AD26A6}"/>
              </a:ext>
            </a:extLst>
          </p:cNvPr>
          <p:cNvSpPr/>
          <p:nvPr/>
        </p:nvSpPr>
        <p:spPr bwMode="gray">
          <a:xfrm>
            <a:off x="2437135" y="3027873"/>
            <a:ext cx="1909750" cy="27432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8" name="화살표: 오각형 66">
            <a:extLst>
              <a:ext uri="{FF2B5EF4-FFF2-40B4-BE49-F238E27FC236}">
                <a16:creationId xmlns:a16="http://schemas.microsoft.com/office/drawing/2014/main" id="{66892688-0457-5365-84D3-85FC38A543E9}"/>
              </a:ext>
            </a:extLst>
          </p:cNvPr>
          <p:cNvSpPr/>
          <p:nvPr/>
        </p:nvSpPr>
        <p:spPr bwMode="gray">
          <a:xfrm>
            <a:off x="4437127" y="2645434"/>
            <a:ext cx="1975355" cy="323183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8" name="타원 7">
            <a:extLst>
              <a:ext uri="{FF2B5EF4-FFF2-40B4-BE49-F238E27FC236}">
                <a16:creationId xmlns:a16="http://schemas.microsoft.com/office/drawing/2014/main" id="{2FCA5388-BFCD-0439-1D5E-6C52BABC49E3}"/>
              </a:ext>
            </a:extLst>
          </p:cNvPr>
          <p:cNvSpPr/>
          <p:nvPr/>
        </p:nvSpPr>
        <p:spPr bwMode="auto">
          <a:xfrm>
            <a:off x="2382648" y="289789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sp>
        <p:nvSpPr>
          <p:cNvPr id="19" name="타원 18">
            <a:extLst>
              <a:ext uri="{FF2B5EF4-FFF2-40B4-BE49-F238E27FC236}">
                <a16:creationId xmlns:a16="http://schemas.microsoft.com/office/drawing/2014/main" id="{2D1A1E45-E986-E65F-EAA9-372EE9A07D84}"/>
              </a:ext>
            </a:extLst>
          </p:cNvPr>
          <p:cNvSpPr/>
          <p:nvPr/>
        </p:nvSpPr>
        <p:spPr bwMode="auto">
          <a:xfrm>
            <a:off x="4363168" y="251943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646973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977D-3481-ECFE-897A-1D6EE4DE66C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6A72DFD-A24C-E1BC-E388-28B5A048671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2A685208-CAC4-420D-46CE-DE47ADD81EC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a:t>
                      </a:r>
                      <a:r>
                        <a:rPr lang="ko-KR" altLang="en-US" sz="1200" b="1" dirty="0"/>
                        <a:t>철강 확정주문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2.1 </a:t>
                      </a:r>
                      <a:r>
                        <a:rPr lang="ko-KR" altLang="en-US" sz="1200" b="1" dirty="0"/>
                        <a:t>철강 확정주문 상세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r>
                        <a:rPr lang="en-US" altLang="ko-KR" sz="1200" b="1" dirty="0"/>
                        <a:t> &gt;</a:t>
                      </a:r>
                      <a:r>
                        <a:rPr lang="ko-KR" altLang="en-US" sz="1200" b="1" dirty="0"/>
                        <a:t> </a:t>
                      </a:r>
                      <a:r>
                        <a:rPr lang="en-US" altLang="ko-KR" sz="1200" b="1" dirty="0"/>
                        <a:t>Order no. </a:t>
                      </a:r>
                      <a:r>
                        <a:rPr lang="ko-KR" altLang="en-US" sz="1200" b="1" dirty="0"/>
                        <a:t>상세 조회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31229FD-027C-5019-34A3-127E14634BA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824AA1D0-B614-983C-BD23-624264BA46A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해당 </a:t>
            </a:r>
            <a:r>
              <a:rPr lang="en-US" altLang="ko-KR" sz="1200" b="1" dirty="0">
                <a:solidFill>
                  <a:srgbClr val="1F497D">
                    <a:lumMod val="75000"/>
                  </a:srgbClr>
                </a:solidFill>
                <a:cs typeface="Arial" panose="020B0604020202020204" pitchFamily="34" charset="0"/>
              </a:rPr>
              <a:t>Order no.</a:t>
            </a:r>
            <a:r>
              <a:rPr lang="ko-KR" altLang="en-US" sz="1200" b="1" dirty="0">
                <a:solidFill>
                  <a:srgbClr val="1F497D">
                    <a:lumMod val="75000"/>
                  </a:srgbClr>
                </a:solidFill>
                <a:cs typeface="Arial" panose="020B0604020202020204" pitchFamily="34" charset="0"/>
              </a:rPr>
              <a:t>의 포스코 고객 매핑 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a:t>
            </a:r>
            <a:r>
              <a:rPr lang="en-US" altLang="ko-KR" sz="1100" dirty="0">
                <a:solidFill>
                  <a:schemeClr val="tx1"/>
                </a:solidFill>
                <a:cs typeface="Arial" panose="020B0604020202020204" pitchFamily="34" charset="0"/>
              </a:rPr>
              <a:t>PO</a:t>
            </a:r>
            <a:r>
              <a:rPr lang="ko-KR" altLang="en-US" sz="1100" dirty="0">
                <a:solidFill>
                  <a:schemeClr val="tx1"/>
                </a:solidFill>
                <a:cs typeface="Arial" panose="020B0604020202020204" pitchFamily="34" charset="0"/>
              </a:rPr>
              <a:t>번호</a:t>
            </a:r>
            <a:r>
              <a:rPr lang="en-US" altLang="ko-KR" sz="1100" dirty="0">
                <a:solidFill>
                  <a:schemeClr val="tx1"/>
                </a:solidFill>
                <a:cs typeface="Arial" panose="020B0604020202020204" pitchFamily="34" charset="0"/>
              </a:rPr>
              <a:t>, BP Number, Account,</a:t>
            </a:r>
            <a:r>
              <a:rPr lang="ko-KR" altLang="en-US"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고객사 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고객사명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매핑 여부</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등</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7F6ADC51-EC63-CB28-196F-060237A96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34" y="1967152"/>
            <a:ext cx="1897296" cy="4427877"/>
          </a:xfrm>
          <a:prstGeom prst="rect">
            <a:avLst/>
          </a:prstGeom>
        </p:spPr>
      </p:pic>
      <p:sp>
        <p:nvSpPr>
          <p:cNvPr id="4" name="화살표: 오각형 66">
            <a:extLst>
              <a:ext uri="{FF2B5EF4-FFF2-40B4-BE49-F238E27FC236}">
                <a16:creationId xmlns:a16="http://schemas.microsoft.com/office/drawing/2014/main" id="{623AFD4A-C430-46E5-6ED1-C526CF0B53F7}"/>
              </a:ext>
            </a:extLst>
          </p:cNvPr>
          <p:cNvSpPr/>
          <p:nvPr/>
        </p:nvSpPr>
        <p:spPr bwMode="gray">
          <a:xfrm>
            <a:off x="428337" y="2960236"/>
            <a:ext cx="1873993" cy="29170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758EE57A-E981-2958-A0DD-346D52B87158}"/>
              </a:ext>
            </a:extLst>
          </p:cNvPr>
          <p:cNvSpPr/>
          <p:nvPr/>
        </p:nvSpPr>
        <p:spPr bwMode="auto">
          <a:xfrm>
            <a:off x="338094" y="28342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p>
        </p:txBody>
      </p:sp>
    </p:spTree>
    <p:extLst>
      <p:ext uri="{BB962C8B-B14F-4D97-AF65-F5344CB8AC3E}">
        <p14:creationId xmlns:p14="http://schemas.microsoft.com/office/powerpoint/2010/main" val="1385020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8634-E0E4-E71B-7A9F-B91D664880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04409DD-21B4-679A-320A-76A650F9447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DF902C31-6442-0507-9531-1C52DDF196D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(1/4)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 </a:t>
                      </a:r>
                      <a:r>
                        <a:rPr lang="ko-KR" altLang="en-US" sz="1200" b="1" dirty="0"/>
                        <a:t>공통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4" name="직사각형 3">
            <a:extLst>
              <a:ext uri="{FF2B5EF4-FFF2-40B4-BE49-F238E27FC236}">
                <a16:creationId xmlns:a16="http://schemas.microsoft.com/office/drawing/2014/main" id="{10336C66-8569-64D2-1C1F-FCA2247BBCA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통합 주문 모니터링</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p>
          <a:p>
            <a:pPr marL="228600" lvl="0" indent="-228600" eaLnBrk="1" hangingPunct="1">
              <a:lnSpc>
                <a:spcPct val="120000"/>
              </a:lnSpc>
              <a:spcAft>
                <a:spcPts val="400"/>
              </a:spcAft>
              <a:buFont typeface="+mj-lt"/>
              <a:buAutoNum type="arabicPeriod"/>
              <a:defRPr/>
            </a:pPr>
            <a:r>
              <a:rPr lang="ko-KR" altLang="en-US" sz="1200" b="1" dirty="0" err="1">
                <a:solidFill>
                  <a:srgbClr val="1F497D">
                    <a:lumMod val="75000"/>
                  </a:srgbClr>
                </a:solidFill>
                <a:cs typeface="Arial" panose="020B0604020202020204" pitchFamily="34" charset="0"/>
              </a:rPr>
              <a:t>내주문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실</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 Order No.</a:t>
            </a:r>
            <a:r>
              <a:rPr lang="ko-KR" altLang="en-US" sz="1200" b="1" dirty="0">
                <a:solidFill>
                  <a:srgbClr val="1F497D">
                    <a:lumMod val="75000"/>
                  </a:srgbClr>
                </a:solidFill>
                <a:cs typeface="Arial" panose="020B0604020202020204" pitchFamily="34" charset="0"/>
              </a:rPr>
              <a:t>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a:t>
            </a:r>
            <a:r>
              <a:rPr lang="en-US" altLang="ko-KR" sz="1100" dirty="0">
                <a:solidFill>
                  <a:schemeClr val="tx1"/>
                </a:solidFill>
                <a:cs typeface="Arial" panose="020B0604020202020204" pitchFamily="34" charset="0"/>
              </a:rPr>
              <a:t>‘</a:t>
            </a:r>
            <a:r>
              <a:rPr lang="ko-KR" altLang="en-US" sz="1100" dirty="0" err="1">
                <a:solidFill>
                  <a:schemeClr val="tx1"/>
                </a:solidFill>
                <a:cs typeface="Arial" panose="020B0604020202020204" pitchFamily="34" charset="0"/>
              </a:rPr>
              <a:t>내주문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조회 적용</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실</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필수 조회 조건 및 </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과 </a:t>
            </a:r>
            <a:r>
              <a:rPr lang="en-US" altLang="ko-KR" sz="1100" dirty="0">
                <a:solidFill>
                  <a:schemeClr val="tx1"/>
                </a:solidFill>
                <a:cs typeface="Arial" panose="020B0604020202020204" pitchFamily="34" charset="0"/>
              </a:rPr>
              <a:t>‘Order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No’</a:t>
            </a:r>
            <a:r>
              <a:rPr lang="ko-KR" altLang="en-US" sz="1100" dirty="0">
                <a:solidFill>
                  <a:schemeClr val="tx1"/>
                </a:solidFill>
                <a:cs typeface="Arial" panose="020B0604020202020204" pitchFamily="34" charset="0"/>
              </a:rPr>
              <a:t> 복수 검색 가능</a:t>
            </a:r>
            <a:endParaRPr lang="ko-KR" altLang="en-US" sz="1200" b="1" dirty="0">
              <a:solidFill>
                <a:srgbClr val="1F497D"/>
              </a:solidFill>
              <a:cs typeface="Arial" panose="020B0604020202020204" pitchFamily="34" charset="0"/>
            </a:endParaRPr>
          </a:p>
        </p:txBody>
      </p:sp>
      <p:sp>
        <p:nvSpPr>
          <p:cNvPr id="6" name="직사각형 5">
            <a:extLst>
              <a:ext uri="{FF2B5EF4-FFF2-40B4-BE49-F238E27FC236}">
                <a16:creationId xmlns:a16="http://schemas.microsoft.com/office/drawing/2014/main" id="{5F2219D9-7D57-75FA-9337-5EC8DB2E141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 name="그림 2" descr="텍스트, 스크린샷, 소프트웨어, 컴퓨터 아이콘이(가) 표시된 사진&#10;&#10;AI 생성 콘텐츠는 정확하지 않을 수 있습니다.">
            <a:extLst>
              <a:ext uri="{FF2B5EF4-FFF2-40B4-BE49-F238E27FC236}">
                <a16:creationId xmlns:a16="http://schemas.microsoft.com/office/drawing/2014/main" id="{D91F571D-8A7E-6FE3-5D53-3D6AB97DD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34" y="1954820"/>
            <a:ext cx="1895185" cy="4428000"/>
          </a:xfrm>
          <a:prstGeom prst="rect">
            <a:avLst/>
          </a:prstGeom>
        </p:spPr>
      </p:pic>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26E1E84F-D45E-780A-CE16-67BC98B7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431" y="1954820"/>
            <a:ext cx="1942461" cy="4428000"/>
          </a:xfrm>
          <a:prstGeom prst="rect">
            <a:avLst/>
          </a:prstGeom>
        </p:spPr>
      </p:pic>
      <p:pic>
        <p:nvPicPr>
          <p:cNvPr id="9" name="그림 8" descr="텍스트, 스크린샷, 번호, 폰트이(가) 표시된 사진&#10;&#10;AI 생성 콘텐츠는 정확하지 않을 수 있습니다.">
            <a:extLst>
              <a:ext uri="{FF2B5EF4-FFF2-40B4-BE49-F238E27FC236}">
                <a16:creationId xmlns:a16="http://schemas.microsoft.com/office/drawing/2014/main" id="{F0753809-6B2E-D388-DF88-3F9734410B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8135" y="1954820"/>
            <a:ext cx="1942461" cy="4428000"/>
          </a:xfrm>
          <a:prstGeom prst="rect">
            <a:avLst/>
          </a:prstGeom>
        </p:spPr>
      </p:pic>
      <p:sp>
        <p:nvSpPr>
          <p:cNvPr id="12" name="화살표: 오각형 66">
            <a:extLst>
              <a:ext uri="{FF2B5EF4-FFF2-40B4-BE49-F238E27FC236}">
                <a16:creationId xmlns:a16="http://schemas.microsoft.com/office/drawing/2014/main" id="{7EB0B131-5E1D-BECC-5ED2-AD30385DC80C}"/>
              </a:ext>
            </a:extLst>
          </p:cNvPr>
          <p:cNvSpPr/>
          <p:nvPr/>
        </p:nvSpPr>
        <p:spPr bwMode="gray">
          <a:xfrm>
            <a:off x="373374" y="4721717"/>
            <a:ext cx="1873993" cy="22984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A691E73F-6C25-D776-F1F6-F3CDB0CB6807}"/>
              </a:ext>
            </a:extLst>
          </p:cNvPr>
          <p:cNvSpPr/>
          <p:nvPr/>
        </p:nvSpPr>
        <p:spPr bwMode="auto">
          <a:xfrm>
            <a:off x="253989" y="457058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13" name="화살표: 오각형 66">
            <a:extLst>
              <a:ext uri="{FF2B5EF4-FFF2-40B4-BE49-F238E27FC236}">
                <a16:creationId xmlns:a16="http://schemas.microsoft.com/office/drawing/2014/main" id="{2F02A9A7-1EEA-69CB-FCBE-CA1EC65A43BA}"/>
              </a:ext>
            </a:extLst>
          </p:cNvPr>
          <p:cNvSpPr/>
          <p:nvPr/>
        </p:nvSpPr>
        <p:spPr bwMode="gray">
          <a:xfrm>
            <a:off x="2425431" y="2895140"/>
            <a:ext cx="1942461" cy="22462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타원 9">
            <a:extLst>
              <a:ext uri="{FF2B5EF4-FFF2-40B4-BE49-F238E27FC236}">
                <a16:creationId xmlns:a16="http://schemas.microsoft.com/office/drawing/2014/main" id="{2CACFC4D-0699-CF21-0FE0-A4627E0ED434}"/>
              </a:ext>
            </a:extLst>
          </p:cNvPr>
          <p:cNvSpPr/>
          <p:nvPr/>
        </p:nvSpPr>
        <p:spPr bwMode="auto">
          <a:xfrm>
            <a:off x="2333165" y="27876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spTree>
    <p:extLst>
      <p:ext uri="{BB962C8B-B14F-4D97-AF65-F5344CB8AC3E}">
        <p14:creationId xmlns:p14="http://schemas.microsoft.com/office/powerpoint/2010/main" val="421452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4645E-DC90-A186-3EA2-5F83A9645AA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FF37C82-7A99-613A-3044-6AC82AA5880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313D5FA-F230-4EFA-FA2F-4EE551666457}"/>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(2/4)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 </a:t>
                      </a:r>
                      <a:r>
                        <a:rPr lang="ko-KR" altLang="en-US" sz="1200" b="1" dirty="0"/>
                        <a:t>공통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4" name="직사각형 3">
            <a:extLst>
              <a:ext uri="{FF2B5EF4-FFF2-40B4-BE49-F238E27FC236}">
                <a16:creationId xmlns:a16="http://schemas.microsoft.com/office/drawing/2014/main" id="{F3DC6EE9-8CC2-ED7F-982C-C0F220AB4F7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ko-KR" altLang="en-US" sz="1200" b="1" dirty="0">
                <a:solidFill>
                  <a:srgbClr val="1F497D">
                    <a:lumMod val="75000"/>
                  </a:srgbClr>
                </a:solidFill>
                <a:cs typeface="Arial" panose="020B0604020202020204" pitchFamily="34" charset="0"/>
              </a:rPr>
              <a:t>조회조건 기반 주문량</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생산 단계별 생산량</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누계 </a:t>
            </a:r>
            <a:r>
              <a:rPr lang="en-US" altLang="ko-KR" sz="1200" b="1" dirty="0">
                <a:solidFill>
                  <a:srgbClr val="1F497D">
                    <a:lumMod val="75000"/>
                  </a:srgbClr>
                </a:solidFill>
                <a:cs typeface="Arial" panose="020B0604020202020204" pitchFamily="34" charset="0"/>
              </a:rPr>
              <a:t>Bar chart </a:t>
            </a:r>
            <a:r>
              <a:rPr lang="ko-KR" altLang="en-US" sz="1200" b="1" dirty="0">
                <a:solidFill>
                  <a:srgbClr val="1F497D">
                    <a:lumMod val="75000"/>
                  </a:srgbClr>
                </a:solidFill>
                <a:cs typeface="Arial" panose="020B0604020202020204" pitchFamily="34" charset="0"/>
              </a:rPr>
              <a:t>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Bar chart </a:t>
            </a:r>
            <a:r>
              <a:rPr lang="ko-KR" altLang="en-US" sz="1100" dirty="0">
                <a:solidFill>
                  <a:schemeClr val="tx1"/>
                </a:solidFill>
                <a:cs typeface="Arial" panose="020B0604020202020204" pitchFamily="34" charset="0"/>
              </a:rPr>
              <a:t>클릭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해당 주문</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생산정보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리스트 필터 조회</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철강 주문</a:t>
            </a:r>
            <a:r>
              <a:rPr lang="en-US" altLang="ko-KR" sz="1100" dirty="0">
                <a:solidFill>
                  <a:srgbClr val="0000FF"/>
                </a:solidFill>
                <a:cs typeface="Arial" panose="020B0604020202020204" pitchFamily="34" charset="0"/>
              </a:rPr>
              <a:t>/</a:t>
            </a:r>
            <a:r>
              <a:rPr lang="ko-KR" altLang="en-US" sz="1100" dirty="0">
                <a:solidFill>
                  <a:srgbClr val="0000FF"/>
                </a:solidFill>
                <a:cs typeface="Arial" panose="020B0604020202020204" pitchFamily="34" charset="0"/>
              </a:rPr>
              <a:t>생산량 조회 단위는 </a:t>
            </a:r>
            <a:r>
              <a:rPr lang="en-US" altLang="ko-KR" sz="1100" dirty="0">
                <a:solidFill>
                  <a:srgbClr val="0000FF"/>
                </a:solidFill>
                <a:cs typeface="Arial" panose="020B0604020202020204" pitchFamily="34" charset="0"/>
              </a:rPr>
              <a:t>M/T</a:t>
            </a:r>
            <a:r>
              <a:rPr lang="ko-KR" altLang="en-US" sz="1100" dirty="0">
                <a:solidFill>
                  <a:srgbClr val="0000FF"/>
                </a:solidFill>
                <a:cs typeface="Arial" panose="020B0604020202020204" pitchFamily="34" charset="0"/>
              </a:rPr>
              <a:t>임</a:t>
            </a:r>
            <a:endParaRPr lang="en-US" altLang="ko-KR" sz="1100"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startAt="3"/>
              <a:defRPr/>
            </a:pPr>
            <a:r>
              <a:rPr lang="en-US" altLang="ko-KR" sz="1200" b="1" dirty="0">
                <a:solidFill>
                  <a:srgbClr val="1F497D">
                    <a:lumMod val="75000"/>
                  </a:srgbClr>
                </a:solidFill>
                <a:cs typeface="Arial" panose="020B0604020202020204" pitchFamily="34" charset="0"/>
              </a:rPr>
              <a:t> </a:t>
            </a: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기준 상세 주문</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생산정보 리스트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BP</a:t>
            </a:r>
            <a:r>
              <a:rPr lang="ko-KR" altLang="en-US" sz="1100" dirty="0">
                <a:solidFill>
                  <a:schemeClr val="tx1"/>
                </a:solidFill>
                <a:cs typeface="Arial" panose="020B0604020202020204" pitchFamily="34" charset="0"/>
              </a:rPr>
              <a:t>코드</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주문품명코드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a:t>
            </a:r>
            <a:r>
              <a:rPr lang="en-US" altLang="ko-KR" sz="1100" dirty="0">
                <a:solidFill>
                  <a:schemeClr val="tx1"/>
                </a:solidFill>
                <a:cs typeface="Arial" panose="020B0604020202020204" pitchFamily="34" charset="0"/>
              </a:rPr>
              <a:t>PO</a:t>
            </a:r>
            <a:r>
              <a:rPr lang="ko-KR" altLang="en-US" sz="1100" dirty="0">
                <a:solidFill>
                  <a:schemeClr val="tx1"/>
                </a:solidFill>
                <a:cs typeface="Arial" panose="020B0604020202020204" pitchFamily="34" charset="0"/>
              </a:rPr>
              <a:t>번호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담당자 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내수는 인도완료일 기준 </a:t>
            </a:r>
            <a:r>
              <a:rPr lang="en-US" altLang="ko-KR" sz="1100" b="1" dirty="0">
                <a:solidFill>
                  <a:srgbClr val="0000FF"/>
                </a:solidFill>
                <a:cs typeface="Arial" panose="020B0604020202020204" pitchFamily="34" charset="0"/>
              </a:rPr>
              <a:t>45</a:t>
            </a:r>
            <a:r>
              <a:rPr lang="ko-KR" altLang="en-US" sz="1100" b="1" dirty="0">
                <a:solidFill>
                  <a:srgbClr val="0000FF"/>
                </a:solidFill>
                <a:cs typeface="Arial" panose="020B0604020202020204" pitchFamily="34" charset="0"/>
              </a:rPr>
              <a:t>일</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수출은 </a:t>
            </a:r>
            <a:r>
              <a:rPr lang="en-US" altLang="ko-KR" sz="1100" b="1" dirty="0">
                <a:solidFill>
                  <a:srgbClr val="0000FF"/>
                </a:solidFill>
                <a:cs typeface="Arial" panose="020B0604020202020204" pitchFamily="34" charset="0"/>
              </a:rPr>
              <a:t>60</a:t>
            </a:r>
            <a:r>
              <a:rPr lang="ko-KR" altLang="en-US" sz="1100" b="1" dirty="0">
                <a:solidFill>
                  <a:srgbClr val="0000FF"/>
                </a:solidFill>
                <a:cs typeface="Arial" panose="020B0604020202020204" pitchFamily="34" charset="0"/>
              </a:rPr>
              <a:t>일 경과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본 화면에 조회 불가</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sp>
        <p:nvSpPr>
          <p:cNvPr id="6" name="직사각형 5">
            <a:extLst>
              <a:ext uri="{FF2B5EF4-FFF2-40B4-BE49-F238E27FC236}">
                <a16:creationId xmlns:a16="http://schemas.microsoft.com/office/drawing/2014/main" id="{D6BD387E-CB3F-4506-4617-87E243DDB252}"/>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10" name="그림 9" descr="텍스트, 스크린샷, 번호, 폰트이(가) 표시된 사진&#10;&#10;AI 생성 콘텐츠는 정확하지 않을 수 있습니다.">
            <a:extLst>
              <a:ext uri="{FF2B5EF4-FFF2-40B4-BE49-F238E27FC236}">
                <a16:creationId xmlns:a16="http://schemas.microsoft.com/office/drawing/2014/main" id="{5956B7B1-2F83-F6F9-CF89-A93ECD942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03" y="1934735"/>
            <a:ext cx="1921156" cy="4428000"/>
          </a:xfrm>
          <a:prstGeom prst="rect">
            <a:avLst/>
          </a:prstGeom>
        </p:spPr>
      </p:pic>
      <p:pic>
        <p:nvPicPr>
          <p:cNvPr id="11" name="그림 10" descr="텍스트, 스크린샷, 번호, 폰트이(가) 표시된 사진&#10;&#10;AI 생성 콘텐츠는 정확하지 않을 수 있습니다.">
            <a:extLst>
              <a:ext uri="{FF2B5EF4-FFF2-40B4-BE49-F238E27FC236}">
                <a16:creationId xmlns:a16="http://schemas.microsoft.com/office/drawing/2014/main" id="{D9F75EFD-F1D8-35D7-6077-F6D36A0BC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572" y="1934735"/>
            <a:ext cx="1921156" cy="4428000"/>
          </a:xfrm>
          <a:prstGeom prst="rect">
            <a:avLst/>
          </a:prstGeom>
        </p:spPr>
      </p:pic>
      <p:pic>
        <p:nvPicPr>
          <p:cNvPr id="12" name="그림 11" descr="텍스트, 스크린샷, 번호, 폰트이(가) 표시된 사진&#10;&#10;AI 생성 콘텐츠는 정확하지 않을 수 있습니다.">
            <a:extLst>
              <a:ext uri="{FF2B5EF4-FFF2-40B4-BE49-F238E27FC236}">
                <a16:creationId xmlns:a16="http://schemas.microsoft.com/office/drawing/2014/main" id="{A3ADAB6D-B3AA-BF90-1EB6-EAA9763DF6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941" y="1934735"/>
            <a:ext cx="2025338" cy="4428000"/>
          </a:xfrm>
          <a:prstGeom prst="rect">
            <a:avLst/>
          </a:prstGeom>
        </p:spPr>
      </p:pic>
      <p:sp>
        <p:nvSpPr>
          <p:cNvPr id="15" name="화살표: 오각형 66">
            <a:extLst>
              <a:ext uri="{FF2B5EF4-FFF2-40B4-BE49-F238E27FC236}">
                <a16:creationId xmlns:a16="http://schemas.microsoft.com/office/drawing/2014/main" id="{24701C53-D316-E256-C1D8-987BD1225503}"/>
              </a:ext>
            </a:extLst>
          </p:cNvPr>
          <p:cNvSpPr/>
          <p:nvPr/>
        </p:nvSpPr>
        <p:spPr bwMode="gray">
          <a:xfrm>
            <a:off x="2417572" y="2987916"/>
            <a:ext cx="1921156" cy="10061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5" name="직선 화살표 연결선 4">
            <a:extLst>
              <a:ext uri="{FF2B5EF4-FFF2-40B4-BE49-F238E27FC236}">
                <a16:creationId xmlns:a16="http://schemas.microsoft.com/office/drawing/2014/main" id="{2F766B01-C150-8C0B-16BD-FE4A523F6681}"/>
              </a:ext>
            </a:extLst>
          </p:cNvPr>
          <p:cNvCxnSpPr/>
          <p:nvPr/>
        </p:nvCxnSpPr>
        <p:spPr bwMode="auto">
          <a:xfrm>
            <a:off x="2453329" y="3872690"/>
            <a:ext cx="1885399"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타원 15">
            <a:extLst>
              <a:ext uri="{FF2B5EF4-FFF2-40B4-BE49-F238E27FC236}">
                <a16:creationId xmlns:a16="http://schemas.microsoft.com/office/drawing/2014/main" id="{386711C1-9A1E-1C30-7E02-4A2317A56C8B}"/>
              </a:ext>
            </a:extLst>
          </p:cNvPr>
          <p:cNvSpPr/>
          <p:nvPr/>
        </p:nvSpPr>
        <p:spPr bwMode="auto">
          <a:xfrm>
            <a:off x="2327329" y="293055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
        <p:nvSpPr>
          <p:cNvPr id="7" name="화살표: 오각형 66">
            <a:extLst>
              <a:ext uri="{FF2B5EF4-FFF2-40B4-BE49-F238E27FC236}">
                <a16:creationId xmlns:a16="http://schemas.microsoft.com/office/drawing/2014/main" id="{C1203ACC-419C-1E31-075A-BE7C2575BA37}"/>
              </a:ext>
            </a:extLst>
          </p:cNvPr>
          <p:cNvSpPr/>
          <p:nvPr/>
        </p:nvSpPr>
        <p:spPr bwMode="gray">
          <a:xfrm>
            <a:off x="2417572" y="4333380"/>
            <a:ext cx="1921156" cy="144631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8F7AF7FD-48D7-B78C-7C85-F2B9CEBB2138}"/>
              </a:ext>
            </a:extLst>
          </p:cNvPr>
          <p:cNvSpPr/>
          <p:nvPr/>
        </p:nvSpPr>
        <p:spPr bwMode="auto">
          <a:xfrm>
            <a:off x="2327329" y="42073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p>
        </p:txBody>
      </p:sp>
      <p:cxnSp>
        <p:nvCxnSpPr>
          <p:cNvPr id="21" name="직선 화살표 연결선 20">
            <a:extLst>
              <a:ext uri="{FF2B5EF4-FFF2-40B4-BE49-F238E27FC236}">
                <a16:creationId xmlns:a16="http://schemas.microsoft.com/office/drawing/2014/main" id="{E42F591D-464A-CCFB-E200-37E03068E209}"/>
              </a:ext>
            </a:extLst>
          </p:cNvPr>
          <p:cNvCxnSpPr/>
          <p:nvPr/>
        </p:nvCxnSpPr>
        <p:spPr bwMode="auto">
          <a:xfrm>
            <a:off x="2449979" y="5672736"/>
            <a:ext cx="1885399"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25489DD9-9A67-EF87-E62B-C12558D61AB5}"/>
              </a:ext>
            </a:extLst>
          </p:cNvPr>
          <p:cNvSpPr txBox="1"/>
          <p:nvPr/>
        </p:nvSpPr>
        <p:spPr>
          <a:xfrm>
            <a:off x="3002901" y="3832067"/>
            <a:ext cx="750498" cy="215444"/>
          </a:xfrm>
          <a:prstGeom prst="rect">
            <a:avLst/>
          </a:prstGeom>
          <a:noFill/>
        </p:spPr>
        <p:txBody>
          <a:bodyPr wrap="square" rtlCol="0">
            <a:spAutoFit/>
          </a:bodyPr>
          <a:lstStyle/>
          <a:p>
            <a:pPr algn="ctr"/>
            <a:r>
              <a:rPr lang="en-US" i="1" dirty="0">
                <a:solidFill>
                  <a:schemeClr val="accent5"/>
                </a:solidFill>
              </a:rPr>
              <a:t>Swipe</a:t>
            </a:r>
          </a:p>
        </p:txBody>
      </p:sp>
      <p:sp>
        <p:nvSpPr>
          <p:cNvPr id="23" name="TextBox 22">
            <a:extLst>
              <a:ext uri="{FF2B5EF4-FFF2-40B4-BE49-F238E27FC236}">
                <a16:creationId xmlns:a16="http://schemas.microsoft.com/office/drawing/2014/main" id="{04DCF1D0-0227-CB30-E81C-333B70801F64}"/>
              </a:ext>
            </a:extLst>
          </p:cNvPr>
          <p:cNvSpPr txBox="1"/>
          <p:nvPr/>
        </p:nvSpPr>
        <p:spPr>
          <a:xfrm>
            <a:off x="3002901" y="5605241"/>
            <a:ext cx="750498" cy="215444"/>
          </a:xfrm>
          <a:prstGeom prst="rect">
            <a:avLst/>
          </a:prstGeom>
          <a:noFill/>
        </p:spPr>
        <p:txBody>
          <a:bodyPr wrap="square" rtlCol="0">
            <a:spAutoFit/>
          </a:bodyPr>
          <a:lstStyle/>
          <a:p>
            <a:pPr algn="ctr"/>
            <a:r>
              <a:rPr lang="en-US" i="1" dirty="0">
                <a:solidFill>
                  <a:schemeClr val="accent5"/>
                </a:solidFill>
              </a:rPr>
              <a:t>Swipe</a:t>
            </a:r>
          </a:p>
        </p:txBody>
      </p:sp>
    </p:spTree>
    <p:extLst>
      <p:ext uri="{BB962C8B-B14F-4D97-AF65-F5344CB8AC3E}">
        <p14:creationId xmlns:p14="http://schemas.microsoft.com/office/powerpoint/2010/main" val="4251516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337AB-0AB8-C94A-9CD3-737AA70D855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ACB2771-B0F2-4CE3-D71B-C1F55842C19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C46F27C4-FC6F-5FAE-A5F1-BE63DD93DDD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(3/4)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 </a:t>
                      </a:r>
                      <a:r>
                        <a:rPr lang="ko-KR" altLang="en-US" sz="1200" b="1" dirty="0"/>
                        <a:t>출하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111B096-7D27-AD4B-7548-D6A12EDE75E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ED63B3D9-DCFC-0F23-D770-1B3ABC8654F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출하</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탭 클릭</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startAt="5"/>
              <a:defRPr/>
            </a:pPr>
            <a:r>
              <a:rPr lang="ko-KR" altLang="en-US" sz="1200" b="1" dirty="0" err="1">
                <a:solidFill>
                  <a:srgbClr val="1F497D">
                    <a:lumMod val="75000"/>
                  </a:srgbClr>
                </a:solidFill>
                <a:cs typeface="Arial" panose="020B0604020202020204" pitchFamily="34" charset="0"/>
              </a:rPr>
              <a:t>내주문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실</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 Order No.</a:t>
            </a:r>
            <a:r>
              <a:rPr lang="ko-KR" altLang="en-US" sz="1200" b="1" dirty="0">
                <a:solidFill>
                  <a:srgbClr val="1F497D">
                    <a:lumMod val="75000"/>
                  </a:srgbClr>
                </a:solidFill>
                <a:cs typeface="Arial" panose="020B0604020202020204" pitchFamily="34" charset="0"/>
              </a:rPr>
              <a:t>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a:t>
            </a:r>
            <a:r>
              <a:rPr lang="en-US" altLang="ko-KR" sz="1100" dirty="0">
                <a:solidFill>
                  <a:schemeClr val="tx1"/>
                </a:solidFill>
                <a:cs typeface="Arial" panose="020B0604020202020204" pitchFamily="34" charset="0"/>
              </a:rPr>
              <a:t>‘</a:t>
            </a:r>
            <a:r>
              <a:rPr lang="ko-KR" altLang="en-US" sz="1100" dirty="0" err="1">
                <a:solidFill>
                  <a:schemeClr val="tx1"/>
                </a:solidFill>
                <a:cs typeface="Arial" panose="020B0604020202020204" pitchFamily="34" charset="0"/>
              </a:rPr>
              <a:t>내주문</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조회 적용</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실</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필수 조회 조건 및 </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과 </a:t>
            </a:r>
            <a:r>
              <a:rPr lang="en-US" altLang="ko-KR" sz="1100" dirty="0">
                <a:solidFill>
                  <a:schemeClr val="tx1"/>
                </a:solidFill>
                <a:cs typeface="Arial" panose="020B0604020202020204" pitchFamily="34" charset="0"/>
              </a:rPr>
              <a:t>‘Order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No’</a:t>
            </a:r>
            <a:r>
              <a:rPr lang="ko-KR" altLang="en-US" sz="1100" dirty="0">
                <a:solidFill>
                  <a:schemeClr val="tx1"/>
                </a:solidFill>
                <a:cs typeface="Arial" panose="020B0604020202020204" pitchFamily="34" charset="0"/>
              </a:rPr>
              <a:t> 복수 검색 가능</a:t>
            </a:r>
            <a:endParaRPr lang="en-US" altLang="ko-KR" sz="1100" dirty="0">
              <a:solidFill>
                <a:schemeClr val="tx1"/>
              </a:solidFill>
              <a:cs typeface="Arial" panose="020B0604020202020204" pitchFamily="34" charset="0"/>
            </a:endParaRPr>
          </a:p>
        </p:txBody>
      </p:sp>
      <p:pic>
        <p:nvPicPr>
          <p:cNvPr id="8" name="그림 7" descr="텍스트, 스크린샷, 소프트웨어, 폰트이(가) 표시된 사진&#10;&#10;AI 생성 콘텐츠는 정확하지 않을 수 있습니다.">
            <a:extLst>
              <a:ext uri="{FF2B5EF4-FFF2-40B4-BE49-F238E27FC236}">
                <a16:creationId xmlns:a16="http://schemas.microsoft.com/office/drawing/2014/main" id="{6D21436B-20C7-13D0-2A5A-CA0C0DC4AC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7230" y="1946076"/>
            <a:ext cx="2382467" cy="4428000"/>
          </a:xfrm>
          <a:prstGeom prst="rect">
            <a:avLst/>
          </a:prstGeom>
        </p:spPr>
      </p:pic>
      <p:pic>
        <p:nvPicPr>
          <p:cNvPr id="12" name="그림 11" descr="텍스트, 스크린샷, 번호, 폰트이(가) 표시된 사진&#10;&#10;AI 생성 콘텐츠는 정확하지 않을 수 있습니다.">
            <a:extLst>
              <a:ext uri="{FF2B5EF4-FFF2-40B4-BE49-F238E27FC236}">
                <a16:creationId xmlns:a16="http://schemas.microsoft.com/office/drawing/2014/main" id="{D507377D-0D07-C4B9-49C3-7C43DE4C3E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946076"/>
            <a:ext cx="2316388" cy="4442847"/>
          </a:xfrm>
          <a:prstGeom prst="rect">
            <a:avLst/>
          </a:prstGeom>
        </p:spPr>
      </p:pic>
      <p:sp>
        <p:nvSpPr>
          <p:cNvPr id="14" name="화살표: 오각형 66">
            <a:extLst>
              <a:ext uri="{FF2B5EF4-FFF2-40B4-BE49-F238E27FC236}">
                <a16:creationId xmlns:a16="http://schemas.microsoft.com/office/drawing/2014/main" id="{618646D9-5226-50DB-CFEE-59D43246E8B1}"/>
              </a:ext>
            </a:extLst>
          </p:cNvPr>
          <p:cNvSpPr/>
          <p:nvPr/>
        </p:nvSpPr>
        <p:spPr bwMode="gray">
          <a:xfrm>
            <a:off x="1318926" y="5473688"/>
            <a:ext cx="317378" cy="2271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BB7B6BA6-31CD-5A8E-FE06-C31CA7BE9F03}"/>
              </a:ext>
            </a:extLst>
          </p:cNvPr>
          <p:cNvSpPr/>
          <p:nvPr/>
        </p:nvSpPr>
        <p:spPr bwMode="auto">
          <a:xfrm>
            <a:off x="1182586" y="53526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5" name="직선 화살표 연결선 14">
            <a:extLst>
              <a:ext uri="{FF2B5EF4-FFF2-40B4-BE49-F238E27FC236}">
                <a16:creationId xmlns:a16="http://schemas.microsoft.com/office/drawing/2014/main" id="{6F889A1E-EB5E-4940-E95E-070040656E40}"/>
              </a:ext>
            </a:extLst>
          </p:cNvPr>
          <p:cNvCxnSpPr/>
          <p:nvPr/>
        </p:nvCxnSpPr>
        <p:spPr bwMode="auto">
          <a:xfrm>
            <a:off x="5800377" y="3307887"/>
            <a:ext cx="0" cy="2165801"/>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화살표: 오각형 66">
            <a:extLst>
              <a:ext uri="{FF2B5EF4-FFF2-40B4-BE49-F238E27FC236}">
                <a16:creationId xmlns:a16="http://schemas.microsoft.com/office/drawing/2014/main" id="{721CC504-5F17-9E22-7E92-BF1C1764EAE6}"/>
              </a:ext>
            </a:extLst>
          </p:cNvPr>
          <p:cNvSpPr/>
          <p:nvPr/>
        </p:nvSpPr>
        <p:spPr bwMode="gray">
          <a:xfrm>
            <a:off x="1001547" y="2882888"/>
            <a:ext cx="2305439" cy="21894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TextBox 18">
            <a:extLst>
              <a:ext uri="{FF2B5EF4-FFF2-40B4-BE49-F238E27FC236}">
                <a16:creationId xmlns:a16="http://schemas.microsoft.com/office/drawing/2014/main" id="{E4556334-629C-C47F-0D97-F7EF98996102}"/>
              </a:ext>
            </a:extLst>
          </p:cNvPr>
          <p:cNvSpPr txBox="1"/>
          <p:nvPr/>
        </p:nvSpPr>
        <p:spPr>
          <a:xfrm>
            <a:off x="5599452" y="4167499"/>
            <a:ext cx="750498" cy="215444"/>
          </a:xfrm>
          <a:prstGeom prst="rect">
            <a:avLst/>
          </a:prstGeom>
          <a:noFill/>
        </p:spPr>
        <p:txBody>
          <a:bodyPr wrap="square" rtlCol="0">
            <a:spAutoFit/>
          </a:bodyPr>
          <a:lstStyle/>
          <a:p>
            <a:pPr algn="ctr"/>
            <a:r>
              <a:rPr lang="en-US" i="1" dirty="0">
                <a:solidFill>
                  <a:schemeClr val="accent5"/>
                </a:solidFill>
              </a:rPr>
              <a:t>Scroll</a:t>
            </a:r>
          </a:p>
        </p:txBody>
      </p:sp>
      <p:sp>
        <p:nvSpPr>
          <p:cNvPr id="20" name="타원 19">
            <a:extLst>
              <a:ext uri="{FF2B5EF4-FFF2-40B4-BE49-F238E27FC236}">
                <a16:creationId xmlns:a16="http://schemas.microsoft.com/office/drawing/2014/main" id="{FCD91C90-C479-A407-A7EB-8FC15640E454}"/>
              </a:ext>
            </a:extLst>
          </p:cNvPr>
          <p:cNvSpPr/>
          <p:nvPr/>
        </p:nvSpPr>
        <p:spPr bwMode="auto">
          <a:xfrm>
            <a:off x="896632" y="27363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p>
        </p:txBody>
      </p:sp>
    </p:spTree>
    <p:extLst>
      <p:ext uri="{BB962C8B-B14F-4D97-AF65-F5344CB8AC3E}">
        <p14:creationId xmlns:p14="http://schemas.microsoft.com/office/powerpoint/2010/main" val="341195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3615-BC5A-C5B0-9C05-FF00DC2D739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4C8C4F3-AC3C-A616-F266-07A97A3E405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CAC76071-FB8F-243F-248D-B57EEC9ADC9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a:t>
                      </a:r>
                      <a:r>
                        <a:rPr lang="ko-KR" altLang="en-US" sz="1200" b="1" dirty="0"/>
                        <a:t>주문 통합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a:t>
                      </a:r>
                      <a:r>
                        <a:rPr lang="ko-KR" altLang="en-US" sz="1200" b="1" dirty="0"/>
                        <a:t>주문</a:t>
                      </a:r>
                      <a:r>
                        <a:rPr lang="en-US" altLang="ko-KR" sz="1200" b="1" dirty="0"/>
                        <a:t>/</a:t>
                      </a:r>
                      <a:r>
                        <a:rPr lang="ko-KR" altLang="en-US" sz="1200" b="1" dirty="0"/>
                        <a:t>생산 단계별 진행 현황</a:t>
                      </a:r>
                      <a:r>
                        <a:rPr lang="en-US" altLang="ko-KR" sz="1200" b="1" dirty="0"/>
                        <a:t>(4/4)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통합 주문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통합 주문 모니터링 </a:t>
                      </a:r>
                      <a:r>
                        <a:rPr lang="en-US" altLang="ko-KR" sz="1200" b="1" dirty="0"/>
                        <a:t>&gt; </a:t>
                      </a:r>
                      <a:r>
                        <a:rPr lang="ko-KR" altLang="en-US" sz="1200" b="1" dirty="0"/>
                        <a:t>출하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6760E2F-CAC7-2CF4-C42A-32FE7EB59B3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61F10746-AE8B-429F-11AB-2200E004922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7"/>
              <a:defRPr/>
            </a:pPr>
            <a:r>
              <a:rPr lang="ko-KR" altLang="en-US" sz="1200" b="1" dirty="0">
                <a:solidFill>
                  <a:srgbClr val="1F497D">
                    <a:lumMod val="75000"/>
                  </a:srgbClr>
                </a:solidFill>
                <a:cs typeface="Arial" panose="020B0604020202020204" pitchFamily="34" charset="0"/>
              </a:rPr>
              <a:t>조회조건 기반 출하시지 대기</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출하대기</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월별 출하량 합계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Line</a:t>
            </a:r>
            <a:r>
              <a:rPr lang="ko-KR" altLang="en-US" sz="1100" dirty="0">
                <a:solidFill>
                  <a:schemeClr val="tx1"/>
                </a:solidFill>
                <a:cs typeface="Arial" panose="020B0604020202020204" pitchFamily="34" charset="0"/>
              </a:rPr>
              <a:t>별 </a:t>
            </a:r>
            <a:r>
              <a:rPr lang="ko-KR" altLang="en-US" sz="1100" dirty="0" err="1">
                <a:solidFill>
                  <a:schemeClr val="tx1"/>
                </a:solidFill>
                <a:cs typeface="Arial" panose="020B0604020202020204" pitchFamily="34" charset="0"/>
              </a:rPr>
              <a:t>출하지시대기량</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&gt; </a:t>
            </a:r>
            <a:r>
              <a:rPr lang="ko-KR" altLang="en-US" sz="1100" dirty="0">
                <a:solidFill>
                  <a:schemeClr val="tx1"/>
                </a:solidFill>
                <a:cs typeface="Arial" panose="020B0604020202020204" pitchFamily="34" charset="0"/>
              </a:rPr>
              <a:t>출하대기로 전환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출하지시 대기</a:t>
            </a:r>
            <a:r>
              <a:rPr lang="en-US" altLang="ko-KR" sz="1100" dirty="0">
                <a:solidFill>
                  <a:schemeClr val="tx1"/>
                </a:solidFill>
                <a:cs typeface="Arial" panose="020B0604020202020204" pitchFamily="34" charset="0"/>
              </a:rPr>
              <a:t>&gt; </a:t>
            </a:r>
            <a:r>
              <a:rPr lang="ko-KR" altLang="en-US" sz="1100" dirty="0">
                <a:solidFill>
                  <a:schemeClr val="tx1"/>
                </a:solidFill>
                <a:cs typeface="Arial" panose="020B0604020202020204" pitchFamily="34" charset="0"/>
              </a:rPr>
              <a:t>출하대기로 </a:t>
            </a:r>
            <a:r>
              <a:rPr lang="en-US" altLang="ko-KR" sz="1100" dirty="0">
                <a:solidFill>
                  <a:schemeClr val="tx1"/>
                </a:solidFill>
                <a:cs typeface="Arial" panose="020B0604020202020204" pitchFamily="34" charset="0"/>
              </a:rPr>
              <a:t>Sorting</a:t>
            </a:r>
            <a:r>
              <a:rPr lang="ko-KR" altLang="en-US" sz="1100" dirty="0">
                <a:solidFill>
                  <a:schemeClr val="tx1"/>
                </a:solidFill>
                <a:cs typeface="Arial" panose="020B0604020202020204" pitchFamily="34" charset="0"/>
              </a:rPr>
              <a:t>됨</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출하량</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출하실적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연결</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스코어카드 클릭 시</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해당 출하 리스트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필터 조회</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철강 출하 조회 단위는 </a:t>
            </a:r>
            <a:r>
              <a:rPr lang="en-US" altLang="ko-KR" sz="1100" dirty="0">
                <a:solidFill>
                  <a:srgbClr val="0000FF"/>
                </a:solidFill>
                <a:cs typeface="Arial" panose="020B0604020202020204" pitchFamily="34" charset="0"/>
              </a:rPr>
              <a:t>M/T</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7"/>
              <a:defRPr/>
            </a:pP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기준 상세 출하정보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품명코드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출하지시대기량</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선박코드 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내수</a:t>
            </a: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수출 출하정보는 전체 조회되지만</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수출만 스코어카드에 출하량 조회됨</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4" name="그림 13" descr="텍스트, 스크린샷, 폰트, 소프트웨어이(가) 표시된 사진&#10;&#10;AI 생성 콘텐츠는 정확하지 않을 수 있습니다.">
            <a:extLst>
              <a:ext uri="{FF2B5EF4-FFF2-40B4-BE49-F238E27FC236}">
                <a16:creationId xmlns:a16="http://schemas.microsoft.com/office/drawing/2014/main" id="{E734431C-F7F6-87F9-5346-4CD658AD17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908" y="1976733"/>
            <a:ext cx="1873676" cy="4408715"/>
          </a:xfrm>
          <a:prstGeom prst="rect">
            <a:avLst/>
          </a:prstGeom>
        </p:spPr>
      </p:pic>
      <p:pic>
        <p:nvPicPr>
          <p:cNvPr id="19" name="그림 18" descr="텍스트, 스크린샷, 번호, 폰트이(가) 표시된 사진&#10;&#10;AI 생성 콘텐츠는 정확하지 않을 수 있습니다.">
            <a:extLst>
              <a:ext uri="{FF2B5EF4-FFF2-40B4-BE49-F238E27FC236}">
                <a16:creationId xmlns:a16="http://schemas.microsoft.com/office/drawing/2014/main" id="{6A6B823D-C953-1381-3961-19078D0CAE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957" y="1963142"/>
            <a:ext cx="1873676" cy="4408715"/>
          </a:xfrm>
          <a:prstGeom prst="rect">
            <a:avLst/>
          </a:prstGeom>
        </p:spPr>
      </p:pic>
      <p:pic>
        <p:nvPicPr>
          <p:cNvPr id="21" name="그림 20" descr="텍스트, 스크린샷, 폰트, 번호이(가) 표시된 사진&#10;&#10;AI 생성 콘텐츠는 정확하지 않을 수 있습니다.">
            <a:extLst>
              <a:ext uri="{FF2B5EF4-FFF2-40B4-BE49-F238E27FC236}">
                <a16:creationId xmlns:a16="http://schemas.microsoft.com/office/drawing/2014/main" id="{46303BF1-1016-8BF4-E75A-0B54AD1169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2006" y="1963141"/>
            <a:ext cx="1873676" cy="4408715"/>
          </a:xfrm>
          <a:prstGeom prst="rect">
            <a:avLst/>
          </a:prstGeom>
        </p:spPr>
      </p:pic>
      <p:sp>
        <p:nvSpPr>
          <p:cNvPr id="3" name="화살표: 오각형 66">
            <a:extLst>
              <a:ext uri="{FF2B5EF4-FFF2-40B4-BE49-F238E27FC236}">
                <a16:creationId xmlns:a16="http://schemas.microsoft.com/office/drawing/2014/main" id="{295E5874-C58A-C844-EF10-3CBE027E9D7A}"/>
              </a:ext>
            </a:extLst>
          </p:cNvPr>
          <p:cNvSpPr/>
          <p:nvPr/>
        </p:nvSpPr>
        <p:spPr bwMode="gray">
          <a:xfrm>
            <a:off x="468038" y="3677772"/>
            <a:ext cx="1688566" cy="20674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4CFCD92E-2DD0-38C6-24DA-57779FABAE10}"/>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484090" y="4511585"/>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8" name="화살표: 오각형 66">
            <a:extLst>
              <a:ext uri="{FF2B5EF4-FFF2-40B4-BE49-F238E27FC236}">
                <a16:creationId xmlns:a16="http://schemas.microsoft.com/office/drawing/2014/main" id="{B75E39D4-C4E8-9CE0-0A29-6B04F515EFC5}"/>
              </a:ext>
            </a:extLst>
          </p:cNvPr>
          <p:cNvSpPr/>
          <p:nvPr/>
        </p:nvSpPr>
        <p:spPr bwMode="gray">
          <a:xfrm>
            <a:off x="2524512" y="2764910"/>
            <a:ext cx="1688566" cy="98758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6" name="타원 5">
            <a:extLst>
              <a:ext uri="{FF2B5EF4-FFF2-40B4-BE49-F238E27FC236}">
                <a16:creationId xmlns:a16="http://schemas.microsoft.com/office/drawing/2014/main" id="{A4E0033E-9339-9D02-A362-74DFB71F2301}"/>
              </a:ext>
            </a:extLst>
          </p:cNvPr>
          <p:cNvSpPr/>
          <p:nvPr/>
        </p:nvSpPr>
        <p:spPr bwMode="auto">
          <a:xfrm>
            <a:off x="349058" y="35374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p>
        </p:txBody>
      </p:sp>
      <p:sp>
        <p:nvSpPr>
          <p:cNvPr id="10" name="화살표: 오각형 66">
            <a:extLst>
              <a:ext uri="{FF2B5EF4-FFF2-40B4-BE49-F238E27FC236}">
                <a16:creationId xmlns:a16="http://schemas.microsoft.com/office/drawing/2014/main" id="{8659CF22-648C-4BF1-8009-7DA78878B76C}"/>
              </a:ext>
            </a:extLst>
          </p:cNvPr>
          <p:cNvSpPr/>
          <p:nvPr/>
        </p:nvSpPr>
        <p:spPr bwMode="gray">
          <a:xfrm>
            <a:off x="2447353" y="4074591"/>
            <a:ext cx="1858280" cy="17309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cxnSp>
        <p:nvCxnSpPr>
          <p:cNvPr id="11" name="직선 화살표 연결선 10">
            <a:extLst>
              <a:ext uri="{FF2B5EF4-FFF2-40B4-BE49-F238E27FC236}">
                <a16:creationId xmlns:a16="http://schemas.microsoft.com/office/drawing/2014/main" id="{6ED8FD36-7A78-8C6D-B9AB-01C8E760E222}"/>
              </a:ext>
            </a:extLst>
          </p:cNvPr>
          <p:cNvCxnSpPr/>
          <p:nvPr/>
        </p:nvCxnSpPr>
        <p:spPr bwMode="auto">
          <a:xfrm>
            <a:off x="2449979" y="4671956"/>
            <a:ext cx="1885399"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36BA5095-7402-3779-A364-2218532F65FE}"/>
              </a:ext>
            </a:extLst>
          </p:cNvPr>
          <p:cNvSpPr txBox="1"/>
          <p:nvPr/>
        </p:nvSpPr>
        <p:spPr>
          <a:xfrm>
            <a:off x="2993546" y="4481042"/>
            <a:ext cx="750498" cy="215444"/>
          </a:xfrm>
          <a:prstGeom prst="rect">
            <a:avLst/>
          </a:prstGeom>
          <a:noFill/>
        </p:spPr>
        <p:txBody>
          <a:bodyPr wrap="square" rtlCol="0">
            <a:spAutoFit/>
          </a:bodyPr>
          <a:lstStyle/>
          <a:p>
            <a:pPr algn="ctr"/>
            <a:r>
              <a:rPr lang="en-US" i="1" dirty="0">
                <a:solidFill>
                  <a:schemeClr val="accent5"/>
                </a:solidFill>
              </a:rPr>
              <a:t>Swipe</a:t>
            </a:r>
          </a:p>
        </p:txBody>
      </p:sp>
      <p:sp>
        <p:nvSpPr>
          <p:cNvPr id="9" name="타원 8">
            <a:extLst>
              <a:ext uri="{FF2B5EF4-FFF2-40B4-BE49-F238E27FC236}">
                <a16:creationId xmlns:a16="http://schemas.microsoft.com/office/drawing/2014/main" id="{33C87867-1849-6224-F653-FAE3AAD6962D}"/>
              </a:ext>
            </a:extLst>
          </p:cNvPr>
          <p:cNvSpPr/>
          <p:nvPr/>
        </p:nvSpPr>
        <p:spPr bwMode="auto">
          <a:xfrm>
            <a:off x="2374486" y="39796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8</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3" name="TextBox 12">
            <a:extLst>
              <a:ext uri="{FF2B5EF4-FFF2-40B4-BE49-F238E27FC236}">
                <a16:creationId xmlns:a16="http://schemas.microsoft.com/office/drawing/2014/main" id="{D01FD326-DE5E-2D7B-CF0A-87006ECCE5EB}"/>
              </a:ext>
            </a:extLst>
          </p:cNvPr>
          <p:cNvSpPr txBox="1"/>
          <p:nvPr/>
        </p:nvSpPr>
        <p:spPr>
          <a:xfrm>
            <a:off x="577735" y="4511585"/>
            <a:ext cx="1292632" cy="215444"/>
          </a:xfrm>
          <a:prstGeom prst="rect">
            <a:avLst/>
          </a:prstGeom>
          <a:noFill/>
        </p:spPr>
        <p:txBody>
          <a:bodyPr wrap="square" rtlCol="0">
            <a:spAutoFit/>
          </a:bodyPr>
          <a:lstStyle/>
          <a:p>
            <a:pPr algn="ctr"/>
            <a:r>
              <a:rPr lang="en-US" i="1" dirty="0">
                <a:solidFill>
                  <a:schemeClr val="accent5"/>
                </a:solidFill>
              </a:rPr>
              <a:t>Click &gt; Filtering</a:t>
            </a:r>
          </a:p>
        </p:txBody>
      </p:sp>
    </p:spTree>
    <p:extLst>
      <p:ext uri="{BB962C8B-B14F-4D97-AF65-F5344CB8AC3E}">
        <p14:creationId xmlns:p14="http://schemas.microsoft.com/office/powerpoint/2010/main" val="2388635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241F-6414-A04C-1A8D-B96FEE76A1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E00EC3-80C7-E156-360B-89DA5685C42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2C85A16D-7211-F5F7-E481-692EDFCA9A8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a:t>
                      </a:r>
                      <a:r>
                        <a:rPr lang="ko-KR" altLang="en-US" sz="1200" b="1" dirty="0"/>
                        <a:t>배선 출하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4.1 </a:t>
                      </a:r>
                      <a:r>
                        <a:rPr lang="ko-KR" altLang="en-US" sz="1200" b="1" dirty="0"/>
                        <a:t>배선</a:t>
                      </a:r>
                      <a:r>
                        <a:rPr lang="en-US" altLang="ko-KR" sz="1200" b="1" dirty="0"/>
                        <a:t>/</a:t>
                      </a:r>
                      <a:r>
                        <a:rPr lang="ko-KR" altLang="en-US" sz="1200" b="1" dirty="0"/>
                        <a:t>출하 조회</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배선</a:t>
                      </a:r>
                      <a:r>
                        <a:rPr lang="en-US" altLang="ko-KR" sz="1200" b="1" dirty="0"/>
                        <a:t>/</a:t>
                      </a:r>
                      <a:r>
                        <a:rPr lang="ko-KR" altLang="en-US" sz="1200" b="1" dirty="0"/>
                        <a:t>출하</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출하</a:t>
                      </a:r>
                      <a:r>
                        <a:rPr lang="en-US" altLang="ko-KR" sz="1200" b="1" dirty="0"/>
                        <a:t>/</a:t>
                      </a:r>
                      <a:r>
                        <a:rPr lang="ko-KR" altLang="en-US" sz="1200" b="1" dirty="0"/>
                        <a:t>배선</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B2303D8-F32C-1460-4DFF-F62D2CEC238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C1D555DE-19C8-D862-1F3F-8A142267CA9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출하</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배선</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철강주문의 배선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출하정보 조회됨</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 대상 </a:t>
            </a:r>
            <a:r>
              <a:rPr lang="en-US" altLang="ko-KR" sz="1200" b="1" dirty="0">
                <a:solidFill>
                  <a:srgbClr val="1F497D">
                    <a:lumMod val="75000"/>
                  </a:srgbClr>
                </a:solidFill>
                <a:cs typeface="Arial" panose="020B0604020202020204" pitchFamily="34" charset="0"/>
              </a:rPr>
              <a:t>Order Shipping </a:t>
            </a:r>
            <a:r>
              <a:rPr lang="ko-KR" altLang="en-US" sz="1200" b="1" dirty="0">
                <a:solidFill>
                  <a:srgbClr val="1F497D">
                    <a:lumMod val="75000"/>
                  </a:srgbClr>
                </a:solidFill>
                <a:cs typeface="Arial" panose="020B0604020202020204" pitchFamily="34" charset="0"/>
              </a:rPr>
              <a:t>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Shipping: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t>
            </a:r>
            <a:r>
              <a:rPr lang="ko-KR" altLang="en-US" sz="1100" dirty="0">
                <a:solidFill>
                  <a:schemeClr val="tx1"/>
                </a:solidFill>
                <a:cs typeface="Arial" panose="020B0604020202020204" pitchFamily="34" charset="0"/>
              </a:rPr>
              <a:t>제품코드</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및 제품 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Order Line no, </a:t>
            </a:r>
            <a:r>
              <a:rPr lang="ko-KR" altLang="en-US" sz="1100" dirty="0">
                <a:solidFill>
                  <a:schemeClr val="tx1"/>
                </a:solidFill>
                <a:cs typeface="Arial" panose="020B0604020202020204" pitchFamily="34" charset="0"/>
              </a:rPr>
              <a:t>고객코드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두께</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폭</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길이</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규격</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제품번호</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제품중량</a:t>
            </a:r>
            <a:r>
              <a:rPr lang="en-US" altLang="ko-KR" sz="1100" dirty="0">
                <a:solidFill>
                  <a:schemeClr val="tx1"/>
                </a:solidFill>
                <a:cs typeface="Arial" panose="020B0604020202020204" pitchFamily="34" charset="0"/>
              </a:rPr>
              <a:t>(kg) </a:t>
            </a:r>
            <a:r>
              <a:rPr lang="ko-KR" altLang="en-US" sz="1100" dirty="0">
                <a:solidFill>
                  <a:schemeClr val="tx1"/>
                </a:solidFill>
                <a:cs typeface="Arial" panose="020B0604020202020204" pitchFamily="34" charset="0"/>
              </a:rPr>
              <a:t>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descr="텍스트, 스크린샷, 소프트웨어, 컴퓨터 아이콘이(가) 표시된 사진&#10;&#10;AI 생성 콘텐츠는 정확하지 않을 수 있습니다.">
            <a:extLst>
              <a:ext uri="{FF2B5EF4-FFF2-40B4-BE49-F238E27FC236}">
                <a16:creationId xmlns:a16="http://schemas.microsoft.com/office/drawing/2014/main" id="{A96F8556-61F4-1098-588B-510BF6771E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35" y="1954820"/>
            <a:ext cx="1830711" cy="4428000"/>
          </a:xfrm>
          <a:prstGeom prst="rect">
            <a:avLst/>
          </a:prstGeom>
        </p:spPr>
      </p:pic>
      <p:pic>
        <p:nvPicPr>
          <p:cNvPr id="9" name="그림 8" descr="텍스트, 스크린샷, 소프트웨어, 컴퓨터 아이콘이(가) 표시된 사진&#10;&#10;AI 생성 콘텐츠는 정확하지 않을 수 있습니다.">
            <a:extLst>
              <a:ext uri="{FF2B5EF4-FFF2-40B4-BE49-F238E27FC236}">
                <a16:creationId xmlns:a16="http://schemas.microsoft.com/office/drawing/2014/main" id="{4E96F4A1-4719-23F4-15D1-13A8C6B420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563" y="1954820"/>
            <a:ext cx="1859424" cy="4428000"/>
          </a:xfrm>
          <a:prstGeom prst="rect">
            <a:avLst/>
          </a:prstGeom>
        </p:spPr>
      </p:pic>
      <p:pic>
        <p:nvPicPr>
          <p:cNvPr id="12" name="그림 11" descr="텍스트, 스크린샷, 소프트웨어, 번호이(가) 표시된 사진&#10;&#10;AI 생성 콘텐츠는 정확하지 않을 수 있습니다.">
            <a:extLst>
              <a:ext uri="{FF2B5EF4-FFF2-40B4-BE49-F238E27FC236}">
                <a16:creationId xmlns:a16="http://schemas.microsoft.com/office/drawing/2014/main" id="{B6DE38FA-ED0C-98AE-2C8C-858871908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8304" y="1954820"/>
            <a:ext cx="2001688" cy="4448196"/>
          </a:xfrm>
          <a:prstGeom prst="rect">
            <a:avLst/>
          </a:prstGeom>
        </p:spPr>
      </p:pic>
      <p:sp>
        <p:nvSpPr>
          <p:cNvPr id="8" name="화살표: 오각형 66">
            <a:extLst>
              <a:ext uri="{FF2B5EF4-FFF2-40B4-BE49-F238E27FC236}">
                <a16:creationId xmlns:a16="http://schemas.microsoft.com/office/drawing/2014/main" id="{091087A7-7CFA-F33A-1F54-D60C2556AAE9}"/>
              </a:ext>
            </a:extLst>
          </p:cNvPr>
          <p:cNvSpPr/>
          <p:nvPr/>
        </p:nvSpPr>
        <p:spPr bwMode="gray">
          <a:xfrm>
            <a:off x="371535" y="5003321"/>
            <a:ext cx="1814197" cy="2415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타원 6">
            <a:extLst>
              <a:ext uri="{FF2B5EF4-FFF2-40B4-BE49-F238E27FC236}">
                <a16:creationId xmlns:a16="http://schemas.microsoft.com/office/drawing/2014/main" id="{3F3E6390-3C95-750A-1B7E-B1A8B9272999}"/>
              </a:ext>
            </a:extLst>
          </p:cNvPr>
          <p:cNvSpPr/>
          <p:nvPr/>
        </p:nvSpPr>
        <p:spPr bwMode="auto">
          <a:xfrm>
            <a:off x="260498" y="48720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16" name="화살표: 오각형 66">
            <a:extLst>
              <a:ext uri="{FF2B5EF4-FFF2-40B4-BE49-F238E27FC236}">
                <a16:creationId xmlns:a16="http://schemas.microsoft.com/office/drawing/2014/main" id="{D5961108-F640-D0B6-0D0C-5DDD565F2584}"/>
              </a:ext>
            </a:extLst>
          </p:cNvPr>
          <p:cNvSpPr/>
          <p:nvPr/>
        </p:nvSpPr>
        <p:spPr bwMode="gray">
          <a:xfrm>
            <a:off x="2378177" y="3276311"/>
            <a:ext cx="1814197" cy="20548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6"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06DF0F9D-FD53-EBBF-B309-558CFB079FD3}"/>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88043" y="5064134"/>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3AFA784B-D56B-E64A-7202-1CF204C64598}"/>
              </a:ext>
            </a:extLst>
          </p:cNvPr>
          <p:cNvSpPr/>
          <p:nvPr/>
        </p:nvSpPr>
        <p:spPr bwMode="auto">
          <a:xfrm>
            <a:off x="2265320" y="317700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sp>
        <p:nvSpPr>
          <p:cNvPr id="18" name="화살표: 오각형 66">
            <a:extLst>
              <a:ext uri="{FF2B5EF4-FFF2-40B4-BE49-F238E27FC236}">
                <a16:creationId xmlns:a16="http://schemas.microsoft.com/office/drawing/2014/main" id="{D6D79FEE-29EE-FEFB-8B98-F1A98183CD0C}"/>
              </a:ext>
            </a:extLst>
          </p:cNvPr>
          <p:cNvSpPr/>
          <p:nvPr/>
        </p:nvSpPr>
        <p:spPr bwMode="gray">
          <a:xfrm>
            <a:off x="4368304" y="2669586"/>
            <a:ext cx="2001688" cy="32076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0C1A0267-6202-3846-18C2-A07D524E8B0D}"/>
              </a:ext>
            </a:extLst>
          </p:cNvPr>
          <p:cNvSpPr/>
          <p:nvPr/>
        </p:nvSpPr>
        <p:spPr bwMode="auto">
          <a:xfrm>
            <a:off x="4278061" y="25822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cxnSp>
        <p:nvCxnSpPr>
          <p:cNvPr id="19" name="직선 화살표 연결선 18">
            <a:extLst>
              <a:ext uri="{FF2B5EF4-FFF2-40B4-BE49-F238E27FC236}">
                <a16:creationId xmlns:a16="http://schemas.microsoft.com/office/drawing/2014/main" id="{5DE795C6-FDE6-BED1-152F-A510BCACA430}"/>
              </a:ext>
            </a:extLst>
          </p:cNvPr>
          <p:cNvCxnSpPr/>
          <p:nvPr/>
        </p:nvCxnSpPr>
        <p:spPr bwMode="auto">
          <a:xfrm>
            <a:off x="6280584" y="3079059"/>
            <a:ext cx="0" cy="2165801"/>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688E2D61-B7CC-56AD-A2BD-B3C6B80C3D0B}"/>
              </a:ext>
            </a:extLst>
          </p:cNvPr>
          <p:cNvSpPr txBox="1"/>
          <p:nvPr/>
        </p:nvSpPr>
        <p:spPr>
          <a:xfrm>
            <a:off x="5730679" y="3946515"/>
            <a:ext cx="750498" cy="215444"/>
          </a:xfrm>
          <a:prstGeom prst="rect">
            <a:avLst/>
          </a:prstGeom>
          <a:noFill/>
        </p:spPr>
        <p:txBody>
          <a:bodyPr wrap="square" rtlCol="0">
            <a:spAutoFit/>
          </a:bodyPr>
          <a:lstStyle/>
          <a:p>
            <a:pPr algn="ctr"/>
            <a:r>
              <a:rPr lang="en-US" i="1" dirty="0">
                <a:solidFill>
                  <a:schemeClr val="accent5"/>
                </a:solidFill>
              </a:rPr>
              <a:t>Scroll</a:t>
            </a:r>
          </a:p>
        </p:txBody>
      </p:sp>
    </p:spTree>
    <p:extLst>
      <p:ext uri="{BB962C8B-B14F-4D97-AF65-F5344CB8AC3E}">
        <p14:creationId xmlns:p14="http://schemas.microsoft.com/office/powerpoint/2010/main" val="690250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2778-5EC6-459A-F29E-04EE554D5D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B838A9-1494-93BB-CB9C-280AEA8868C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320F355-2B97-B6CD-A1BB-7BC4C16C649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a:t>
                      </a:r>
                      <a:r>
                        <a:rPr lang="ko-KR" altLang="en-US" sz="1200" b="1" dirty="0"/>
                        <a:t>배선 출하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4.1 </a:t>
                      </a:r>
                      <a:r>
                        <a:rPr lang="ko-KR" altLang="en-US" sz="1200" b="1" dirty="0"/>
                        <a:t>배선</a:t>
                      </a:r>
                      <a:r>
                        <a:rPr lang="en-US" altLang="ko-KR" sz="1200" b="1" dirty="0"/>
                        <a:t>/</a:t>
                      </a:r>
                      <a:r>
                        <a:rPr lang="ko-KR" altLang="en-US" sz="1200" b="1" dirty="0"/>
                        <a:t>출하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배선</a:t>
                      </a:r>
                      <a:r>
                        <a:rPr lang="en-US" altLang="ko-KR" sz="1200" b="1" dirty="0"/>
                        <a:t>/</a:t>
                      </a:r>
                      <a:r>
                        <a:rPr lang="ko-KR" altLang="en-US" sz="1200" b="1" dirty="0"/>
                        <a:t>출하</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출하</a:t>
                      </a:r>
                      <a:r>
                        <a:rPr lang="en-US" altLang="ko-KR" sz="1200" b="1" dirty="0"/>
                        <a:t>/</a:t>
                      </a:r>
                      <a:r>
                        <a:rPr lang="ko-KR" altLang="en-US" sz="1200" b="1" dirty="0"/>
                        <a:t>배선 </a:t>
                      </a:r>
                      <a:r>
                        <a:rPr lang="en-US" altLang="ko-KR" sz="1200" b="1" dirty="0"/>
                        <a:t>&gt; Order Shipping </a:t>
                      </a:r>
                      <a:r>
                        <a:rPr lang="ko-KR" altLang="en-US" sz="1200" b="1" dirty="0"/>
                        <a:t>상세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3D05F34-14DC-DAC7-7B53-058C1D6587B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922579BD-90CC-947A-43EF-0D74E262EF8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제품 </a:t>
            </a:r>
            <a:r>
              <a:rPr lang="en-US" altLang="ko-KR" sz="1200" b="1" dirty="0">
                <a:solidFill>
                  <a:srgbClr val="1F497D">
                    <a:lumMod val="75000"/>
                  </a:srgbClr>
                </a:solidFill>
                <a:cs typeface="Arial" panose="020B0604020202020204" pitchFamily="34" charset="0"/>
              </a:rPr>
              <a:t>Spec </a:t>
            </a:r>
            <a:r>
              <a:rPr lang="ko-KR" altLang="en-US" sz="1200" b="1" dirty="0">
                <a:solidFill>
                  <a:srgbClr val="1F497D">
                    <a:lumMod val="75000"/>
                  </a:srgbClr>
                </a:solidFill>
                <a:cs typeface="Arial" panose="020B0604020202020204" pitchFamily="34" charset="0"/>
              </a:rPr>
              <a:t>및 출하 정보 리스트</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 </a:t>
            </a:r>
            <a:r>
              <a:rPr lang="ko-KR" altLang="en-US" sz="1100" dirty="0" err="1">
                <a:solidFill>
                  <a:schemeClr val="tx1"/>
                </a:solidFill>
                <a:cs typeface="Arial" panose="020B0604020202020204" pitchFamily="34" charset="0"/>
              </a:rPr>
              <a:t>순중량</a:t>
            </a:r>
            <a:r>
              <a:rPr lang="en-US" altLang="ko-KR" sz="1100" dirty="0">
                <a:solidFill>
                  <a:schemeClr val="tx1"/>
                </a:solidFill>
                <a:cs typeface="Arial" panose="020B0604020202020204" pitchFamily="34" charset="0"/>
              </a:rPr>
              <a:t>(kg), </a:t>
            </a:r>
            <a:r>
              <a:rPr lang="ko-KR" altLang="en-US" sz="1100" dirty="0">
                <a:solidFill>
                  <a:schemeClr val="tx1"/>
                </a:solidFill>
                <a:cs typeface="Arial" panose="020B0604020202020204" pitchFamily="34" charset="0"/>
              </a:rPr>
              <a:t>제품 </a:t>
            </a:r>
            <a:r>
              <a:rPr lang="en-US" altLang="ko-KR" sz="1100" dirty="0">
                <a:solidFill>
                  <a:schemeClr val="tx1"/>
                </a:solidFill>
                <a:cs typeface="Arial" panose="020B0604020202020204" pitchFamily="34" charset="0"/>
              </a:rPr>
              <a:t>Gross </a:t>
            </a:r>
            <a:r>
              <a:rPr lang="ko-KR" altLang="en-US" sz="1100" dirty="0" err="1">
                <a:solidFill>
                  <a:schemeClr val="tx1"/>
                </a:solidFill>
                <a:cs typeface="Arial" panose="020B0604020202020204" pitchFamily="34" charset="0"/>
              </a:rPr>
              <a:t>실중량</a:t>
            </a:r>
            <a:r>
              <a:rPr lang="en-US" altLang="ko-KR" sz="1100" dirty="0">
                <a:solidFill>
                  <a:schemeClr val="tx1"/>
                </a:solidFill>
                <a:cs typeface="Arial" panose="020B0604020202020204" pitchFamily="34" charset="0"/>
              </a:rPr>
              <a:t>(kg),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선적항코드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선적항명</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양하항코드</a:t>
            </a:r>
            <a:r>
              <a:rPr lang="ko-KR" altLang="en-US" sz="1100" dirty="0">
                <a:solidFill>
                  <a:schemeClr val="tx1"/>
                </a:solidFill>
                <a:cs typeface="Arial" panose="020B0604020202020204" pitchFamily="34" charset="0"/>
              </a:rPr>
              <a:t> 등</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D0F2907D-7D6E-4C72-A291-D965787228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9889" y="1986261"/>
            <a:ext cx="1944000" cy="4428000"/>
          </a:xfrm>
          <a:prstGeom prst="rect">
            <a:avLst/>
          </a:prstGeom>
        </p:spPr>
      </p:pic>
      <p:pic>
        <p:nvPicPr>
          <p:cNvPr id="8" name="그림 7" descr="텍스트, 스크린샷, 소프트웨어, 번호이(가) 표시된 사진&#10;&#10;AI 생성 콘텐츠는 정확하지 않을 수 있습니다.">
            <a:extLst>
              <a:ext uri="{FF2B5EF4-FFF2-40B4-BE49-F238E27FC236}">
                <a16:creationId xmlns:a16="http://schemas.microsoft.com/office/drawing/2014/main" id="{23CAE64B-340A-1933-329B-AEE8E9A6A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5646" y="1986262"/>
            <a:ext cx="1944000" cy="4428000"/>
          </a:xfrm>
          <a:prstGeom prst="rect">
            <a:avLst/>
          </a:prstGeom>
        </p:spPr>
      </p:pic>
      <p:pic>
        <p:nvPicPr>
          <p:cNvPr id="10" name="그림 9" descr="텍스트, 스크린샷, 소프트웨어, 번호이(가) 표시된 사진&#10;&#10;AI 생성 콘텐츠는 정확하지 않을 수 있습니다.">
            <a:extLst>
              <a:ext uri="{FF2B5EF4-FFF2-40B4-BE49-F238E27FC236}">
                <a16:creationId xmlns:a16="http://schemas.microsoft.com/office/drawing/2014/main" id="{56EFF453-830A-ABB9-823B-452449F7290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11089" y="1986262"/>
            <a:ext cx="1872000" cy="4428000"/>
          </a:xfrm>
          <a:prstGeom prst="rect">
            <a:avLst/>
          </a:prstGeom>
        </p:spPr>
      </p:pic>
      <p:sp>
        <p:nvSpPr>
          <p:cNvPr id="4" name="화살표: 오각형 66">
            <a:extLst>
              <a:ext uri="{FF2B5EF4-FFF2-40B4-BE49-F238E27FC236}">
                <a16:creationId xmlns:a16="http://schemas.microsoft.com/office/drawing/2014/main" id="{B752E442-DA07-8790-33EE-56BA5BB73DCD}"/>
              </a:ext>
            </a:extLst>
          </p:cNvPr>
          <p:cNvSpPr/>
          <p:nvPr/>
        </p:nvSpPr>
        <p:spPr bwMode="gray">
          <a:xfrm>
            <a:off x="439990" y="2502505"/>
            <a:ext cx="1814197" cy="33747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7" name="화살표: 오각형 66">
            <a:extLst>
              <a:ext uri="{FF2B5EF4-FFF2-40B4-BE49-F238E27FC236}">
                <a16:creationId xmlns:a16="http://schemas.microsoft.com/office/drawing/2014/main" id="{6E8E03F8-7099-B740-92BA-9FE6FBD7A855}"/>
              </a:ext>
            </a:extLst>
          </p:cNvPr>
          <p:cNvSpPr/>
          <p:nvPr/>
        </p:nvSpPr>
        <p:spPr bwMode="gray">
          <a:xfrm>
            <a:off x="2382690" y="2528905"/>
            <a:ext cx="1936956" cy="33747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08598DFD-5F9D-9567-4DF4-1B772764B983}"/>
              </a:ext>
            </a:extLst>
          </p:cNvPr>
          <p:cNvSpPr/>
          <p:nvPr/>
        </p:nvSpPr>
        <p:spPr bwMode="auto">
          <a:xfrm>
            <a:off x="311488" y="24029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p>
        </p:txBody>
      </p:sp>
      <p:sp>
        <p:nvSpPr>
          <p:cNvPr id="9" name="화살표: 오각형 66">
            <a:extLst>
              <a:ext uri="{FF2B5EF4-FFF2-40B4-BE49-F238E27FC236}">
                <a16:creationId xmlns:a16="http://schemas.microsoft.com/office/drawing/2014/main" id="{D9E87315-798D-7367-5B84-C3BF4654B1B1}"/>
              </a:ext>
            </a:extLst>
          </p:cNvPr>
          <p:cNvSpPr/>
          <p:nvPr/>
        </p:nvSpPr>
        <p:spPr bwMode="gray">
          <a:xfrm>
            <a:off x="4413411" y="2528904"/>
            <a:ext cx="1936956" cy="33747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Tree>
    <p:extLst>
      <p:ext uri="{BB962C8B-B14F-4D97-AF65-F5344CB8AC3E}">
        <p14:creationId xmlns:p14="http://schemas.microsoft.com/office/powerpoint/2010/main" val="259121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02AB5-155B-375A-5F9E-6B3338A00C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B26992F-7CE7-7EC4-B203-7FDA1E4C4F5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a:t>
            </a:r>
            <a:r>
              <a:rPr kumimoji="0" lang="ko-KR" altLang="en-US" sz="2000" spc="-70" dirty="0"/>
              <a:t>여신 정보관리</a:t>
            </a:r>
            <a:endParaRPr kumimoji="0" lang="en-US" altLang="ko-KR" sz="2000" spc="-70" dirty="0"/>
          </a:p>
        </p:txBody>
      </p:sp>
      <p:graphicFrame>
        <p:nvGraphicFramePr>
          <p:cNvPr id="17" name="표 16">
            <a:extLst>
              <a:ext uri="{FF2B5EF4-FFF2-40B4-BE49-F238E27FC236}">
                <a16:creationId xmlns:a16="http://schemas.microsoft.com/office/drawing/2014/main" id="{D3158790-5CCE-ED8A-B704-BFB6D6F2D353}"/>
              </a:ext>
            </a:extLst>
          </p:cNvPr>
          <p:cNvGraphicFramePr>
            <a:graphicFrameLocks noGrp="1"/>
          </p:cNvGraphicFramePr>
          <p:nvPr>
            <p:extLst>
              <p:ext uri="{D42A27DB-BD31-4B8C-83A1-F6EECF244321}">
                <p14:modId xmlns:p14="http://schemas.microsoft.com/office/powerpoint/2010/main" val="346517769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a:t>
                      </a:r>
                      <a:r>
                        <a:rPr lang="ko-KR" altLang="en-US" sz="1200" b="1" dirty="0"/>
                        <a:t>여신 정보조회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거래선별 여신 조회</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여신 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전사 사용자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여신관리 </a:t>
                      </a:r>
                      <a:r>
                        <a:rPr lang="en-US" altLang="ko-KR" sz="1200" b="1" dirty="0"/>
                        <a:t>&gt; </a:t>
                      </a:r>
                      <a:r>
                        <a:rPr lang="ko-KR" altLang="en-US" sz="1200" b="1" dirty="0"/>
                        <a:t>여신 </a:t>
                      </a:r>
                      <a:r>
                        <a:rPr lang="en-US" altLang="ko-KR" sz="1200" b="1" dirty="0"/>
                        <a:t>Tab</a:t>
                      </a:r>
                      <a:r>
                        <a:rPr lang="ko-KR" altLang="en-US" sz="1200" b="1" dirty="0"/>
                        <a:t> </a:t>
                      </a:r>
                      <a:r>
                        <a:rPr lang="en-US" altLang="ko-KR" sz="1200" b="1" dirty="0"/>
                        <a:t>&gt; </a:t>
                      </a:r>
                      <a:r>
                        <a:rPr lang="ko-KR" altLang="en-US" sz="1200" b="1" dirty="0"/>
                        <a:t>거래선 여신 모니터링</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781997E-0CDA-0367-CABE-21C30360B2FB}"/>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EBA6599-6439-0159-8F9B-20298C3FFCD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여신관리</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본사</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법인</a:t>
            </a:r>
            <a:r>
              <a:rPr lang="en-US" altLang="ko-KR" sz="1200" b="1" dirty="0">
                <a:solidFill>
                  <a:srgbClr val="1F497D">
                    <a:lumMod val="75000"/>
                  </a:srgbClr>
                </a:solidFill>
                <a:cs typeface="Arial" panose="020B0604020202020204" pitchFamily="34" charset="0"/>
              </a:rPr>
              <a:t>, BP</a:t>
            </a:r>
            <a:r>
              <a:rPr lang="ko-KR" altLang="en-US" sz="1200" b="1" dirty="0">
                <a:solidFill>
                  <a:srgbClr val="1F497D">
                    <a:lumMod val="75000"/>
                  </a:srgbClr>
                </a:solidFill>
                <a:cs typeface="Arial" panose="020B0604020202020204" pitchFamily="34" charset="0"/>
              </a:rPr>
              <a:t>코드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거래선명 조회조건으로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본사</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법인</a:t>
            </a:r>
            <a:r>
              <a:rPr lang="en-US" altLang="ko-KR" sz="1100" dirty="0">
                <a:solidFill>
                  <a:schemeClr val="tx1"/>
                </a:solidFill>
                <a:cs typeface="Arial" panose="020B0604020202020204" pitchFamily="34" charset="0"/>
              </a:rPr>
              <a:t>, BP</a:t>
            </a:r>
            <a:r>
              <a:rPr lang="ko-KR" altLang="en-US" sz="1100" dirty="0">
                <a:solidFill>
                  <a:schemeClr val="tx1"/>
                </a:solidFill>
                <a:cs typeface="Arial" panose="020B0604020202020204" pitchFamily="34" charset="0"/>
              </a:rPr>
              <a:t>코드 필수 검색조건</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그룹별 여신사용현황</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거래선별 담보구성</a:t>
            </a:r>
            <a:r>
              <a:rPr lang="en-US" altLang="ko-KR" sz="1200" b="1" dirty="0">
                <a:solidFill>
                  <a:srgbClr val="1F497D">
                    <a:lumMod val="75000"/>
                  </a:srgbClr>
                </a:solidFill>
                <a:cs typeface="Arial" panose="020B0604020202020204" pitchFamily="34" charset="0"/>
              </a:rPr>
              <a:t> Pie chart </a:t>
            </a:r>
            <a:r>
              <a:rPr lang="ko-KR" altLang="en-US" sz="1200" b="1" dirty="0">
                <a:solidFill>
                  <a:srgbClr val="1F497D">
                    <a:lumMod val="75000"/>
                  </a:srgbClr>
                </a:solidFill>
                <a:cs typeface="Arial" panose="020B0604020202020204" pitchFamily="34" charset="0"/>
              </a:rPr>
              <a:t>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그룹별 여신 사용</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및 잔여한도 비율조회</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마우스 오버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금액</a:t>
            </a:r>
            <a:r>
              <a:rPr lang="en-US" altLang="ko-KR" sz="1100" dirty="0">
                <a:solidFill>
                  <a:schemeClr val="tx1"/>
                </a:solidFill>
                <a:cs typeface="Arial" panose="020B0604020202020204" pitchFamily="34" charset="0"/>
              </a:rPr>
              <a:t>(ratio, %) </a:t>
            </a:r>
            <a:r>
              <a:rPr lang="ko-KR" altLang="en-US" sz="1100" dirty="0">
                <a:solidFill>
                  <a:schemeClr val="tx1"/>
                </a:solidFill>
                <a:cs typeface="Arial" panose="020B0604020202020204" pitchFamily="34" charset="0"/>
              </a:rPr>
              <a:t>조회</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조회조건 기반 </a:t>
            </a:r>
            <a:r>
              <a:rPr lang="en-US" altLang="ko-KR" sz="1200" b="1" dirty="0">
                <a:solidFill>
                  <a:srgbClr val="1F497D">
                    <a:lumMod val="75000"/>
                  </a:srgbClr>
                </a:solidFill>
                <a:cs typeface="Arial" panose="020B0604020202020204" pitchFamily="34" charset="0"/>
              </a:rPr>
              <a:t>Credit, A/R, Credit Grade, Due Date, Collateral </a:t>
            </a:r>
            <a:r>
              <a:rPr lang="ko-KR" altLang="en-US" sz="1200" b="1" dirty="0">
                <a:solidFill>
                  <a:srgbClr val="1F497D">
                    <a:lumMod val="75000"/>
                  </a:srgbClr>
                </a:solidFill>
                <a:cs typeface="Arial" panose="020B0604020202020204" pitchFamily="34" charset="0"/>
              </a:rPr>
              <a:t>상세조회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Credit Info: </a:t>
            </a:r>
            <a:r>
              <a:rPr lang="ko-KR" altLang="en-US" sz="1100" dirty="0">
                <a:solidFill>
                  <a:schemeClr val="tx1"/>
                </a:solidFill>
                <a:cs typeface="Arial" panose="020B0604020202020204" pitchFamily="34" charset="0"/>
              </a:rPr>
              <a:t>총 여신한도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보험한도</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사용금액</a:t>
            </a:r>
            <a:r>
              <a:rPr lang="en-US" altLang="ko-KR" sz="1100" dirty="0">
                <a:solidFill>
                  <a:schemeClr val="tx1"/>
                </a:solidFill>
                <a:cs typeface="Arial" panose="020B0604020202020204" pitchFamily="34" charset="0"/>
              </a:rPr>
              <a:t>, Open</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 </a:t>
            </a:r>
            <a:r>
              <a:rPr lang="ko-KR" altLang="en-US" sz="1100" dirty="0">
                <a:solidFill>
                  <a:schemeClr val="tx1"/>
                </a:solidFill>
                <a:cs typeface="Arial" panose="020B0604020202020204" pitchFamily="34" charset="0"/>
              </a:rPr>
              <a:t>잔여한도</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A/R Info:</a:t>
            </a:r>
            <a:r>
              <a:rPr lang="ko-KR" altLang="en-US" sz="1100" dirty="0">
                <a:solidFill>
                  <a:schemeClr val="tx1"/>
                </a:solidFill>
                <a:cs typeface="Arial" panose="020B0604020202020204" pitchFamily="34" charset="0"/>
              </a:rPr>
              <a:t> 매출채권</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매출채권 한도</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담보부 매출채권</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매각후미입금</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Credit Grade: </a:t>
            </a:r>
            <a:r>
              <a:rPr lang="ko-KR" altLang="en-US" sz="1100" dirty="0">
                <a:solidFill>
                  <a:schemeClr val="tx1"/>
                </a:solidFill>
                <a:cs typeface="Arial" panose="020B0604020202020204" pitchFamily="34" charset="0"/>
              </a:rPr>
              <a:t>부실예측등급</a:t>
            </a:r>
            <a:br>
              <a:rPr lang="en-US" altLang="ko-KR" sz="1100" dirty="0">
                <a:solidFill>
                  <a:schemeClr val="tx1"/>
                </a:solidFill>
                <a:cs typeface="Arial" panose="020B0604020202020204" pitchFamily="34" charset="0"/>
              </a:rPr>
            </a:b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정상</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관찰</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주의</a:t>
            </a:r>
            <a:r>
              <a:rPr lang="en-US" altLang="ko-KR" sz="900" dirty="0">
                <a:solidFill>
                  <a:schemeClr val="tx1"/>
                </a:solidFill>
                <a:cs typeface="Arial" panose="020B0604020202020204" pitchFamily="34" charset="0"/>
              </a:rPr>
              <a:t>/</a:t>
            </a:r>
            <a:r>
              <a:rPr lang="ko-KR" altLang="en-US" sz="900" dirty="0">
                <a:solidFill>
                  <a:schemeClr val="tx1"/>
                </a:solidFill>
                <a:cs typeface="Arial" panose="020B0604020202020204" pitchFamily="34" charset="0"/>
              </a:rPr>
              <a:t>위험</a:t>
            </a:r>
            <a:r>
              <a:rPr lang="en-US" altLang="ko-KR" sz="900" dirty="0">
                <a:solidFill>
                  <a:schemeClr val="tx1"/>
                </a:solidFill>
                <a:cs typeface="Arial" panose="020B0604020202020204" pitchFamily="34" charset="0"/>
              </a:rPr>
              <a:t>/</a:t>
            </a:r>
            <a:r>
              <a:rPr lang="ko-KR" altLang="en-US" sz="900" dirty="0" err="1">
                <a:solidFill>
                  <a:schemeClr val="tx1"/>
                </a:solidFill>
                <a:cs typeface="Arial" panose="020B0604020202020204" pitchFamily="34" charset="0"/>
              </a:rPr>
              <a:t>준부도</a:t>
            </a:r>
            <a:r>
              <a:rPr lang="en-US" altLang="ko-KR" sz="900" dirty="0">
                <a:solidFill>
                  <a:schemeClr val="tx1"/>
                </a:solidFill>
                <a:cs typeface="Arial" panose="020B0604020202020204" pitchFamily="34" charset="0"/>
              </a:rPr>
              <a:t>)</a:t>
            </a:r>
            <a:r>
              <a:rPr lang="en-US" altLang="ko-KR" sz="1100" dirty="0">
                <a:solidFill>
                  <a:schemeClr val="tx1"/>
                </a:solidFill>
                <a:cs typeface="Arial" panose="020B0604020202020204" pitchFamily="34" charset="0"/>
              </a:rPr>
              <a:t>, PI-Rating,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K-SURE</a:t>
            </a:r>
            <a:r>
              <a:rPr lang="ko-KR" altLang="en-US" sz="1100" dirty="0">
                <a:solidFill>
                  <a:schemeClr val="tx1"/>
                </a:solidFill>
                <a:cs typeface="Arial" panose="020B0604020202020204" pitchFamily="34" charset="0"/>
              </a:rPr>
              <a:t> 등급</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Due Date: Overdue</a:t>
            </a:r>
            <a:r>
              <a:rPr lang="en-US" altLang="ko-KR" sz="900" dirty="0">
                <a:solidFill>
                  <a:schemeClr val="tx1"/>
                </a:solidFill>
                <a:cs typeface="Arial" panose="020B0604020202020204" pitchFamily="34" charset="0"/>
              </a:rPr>
              <a:t>(Y/N)</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Collateral Info: </a:t>
            </a:r>
            <a:r>
              <a:rPr lang="ko-KR" altLang="en-US" sz="1100" dirty="0">
                <a:solidFill>
                  <a:schemeClr val="tx1"/>
                </a:solidFill>
                <a:cs typeface="Arial" panose="020B0604020202020204" pitchFamily="34" charset="0"/>
              </a:rPr>
              <a:t>총 </a:t>
            </a:r>
            <a:r>
              <a:rPr lang="ko-KR" altLang="en-US" sz="1100" dirty="0" err="1">
                <a:solidFill>
                  <a:schemeClr val="tx1"/>
                </a:solidFill>
                <a:cs typeface="Arial" panose="020B0604020202020204" pitchFamily="34" charset="0"/>
              </a:rPr>
              <a:t>담보액</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적용담보액</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적용일</a:t>
            </a:r>
            <a:r>
              <a:rPr lang="en-US" altLang="ko-KR" sz="1100" dirty="0">
                <a:solidFill>
                  <a:schemeClr val="tx1"/>
                </a:solidFill>
                <a:cs typeface="Arial" panose="020B0604020202020204" pitchFamily="34" charset="0"/>
              </a:rPr>
              <a:t>, Due date, </a:t>
            </a:r>
            <a:r>
              <a:rPr lang="ko-KR" altLang="en-US" sz="1100" dirty="0">
                <a:solidFill>
                  <a:schemeClr val="tx1"/>
                </a:solidFill>
                <a:cs typeface="Arial" panose="020B0604020202020204" pitchFamily="34" charset="0"/>
              </a:rPr>
              <a:t>부동산</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지급보증</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등</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여신 금액 조회 기준은 </a:t>
            </a:r>
            <a:r>
              <a:rPr lang="en-US" altLang="ko-KR" sz="1100" b="1" dirty="0">
                <a:solidFill>
                  <a:srgbClr val="0000FF"/>
                </a:solidFill>
                <a:cs typeface="Arial" panose="020B0604020202020204" pitchFamily="34" charset="0"/>
              </a:rPr>
              <a:t>USD,</a:t>
            </a:r>
            <a:r>
              <a:rPr lang="ko-KR" altLang="en-US" sz="1100" b="1" dirty="0">
                <a:solidFill>
                  <a:srgbClr val="0000FF"/>
                </a:solidFill>
                <a:cs typeface="Arial" panose="020B0604020202020204" pitchFamily="34" charset="0"/>
              </a:rPr>
              <a:t> 담보는 </a:t>
            </a:r>
            <a:r>
              <a:rPr lang="en-US" altLang="ko-KR" sz="1100" b="1" dirty="0">
                <a:solidFill>
                  <a:srgbClr val="0000FF"/>
                </a:solidFill>
                <a:cs typeface="Arial" panose="020B0604020202020204" pitchFamily="34" charset="0"/>
              </a:rPr>
              <a:t>KRW</a:t>
            </a:r>
            <a:r>
              <a:rPr lang="ko-KR" altLang="en-US" sz="1100" b="1" dirty="0">
                <a:solidFill>
                  <a:srgbClr val="0000FF"/>
                </a:solidFill>
                <a:cs typeface="Arial" panose="020B0604020202020204" pitchFamily="34" charset="0"/>
              </a:rPr>
              <a:t>임</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026" name="Picture 2">
            <a:extLst>
              <a:ext uri="{FF2B5EF4-FFF2-40B4-BE49-F238E27FC236}">
                <a16:creationId xmlns:a16="http://schemas.microsoft.com/office/drawing/2014/main" id="{595A1D0C-83FA-9F7E-AD41-522B62F95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9" y="1866901"/>
            <a:ext cx="6166119" cy="422910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화살표: 오각형 66">
            <a:extLst>
              <a:ext uri="{FF2B5EF4-FFF2-40B4-BE49-F238E27FC236}">
                <a16:creationId xmlns:a16="http://schemas.microsoft.com/office/drawing/2014/main" id="{8C6CAF7D-A715-41E4-DFAC-FFB4E0DF631C}"/>
              </a:ext>
            </a:extLst>
          </p:cNvPr>
          <p:cNvSpPr/>
          <p:nvPr/>
        </p:nvSpPr>
        <p:spPr bwMode="gray">
          <a:xfrm>
            <a:off x="1153795" y="2087911"/>
            <a:ext cx="296418" cy="1599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1" name="화살표: 오각형 66">
            <a:extLst>
              <a:ext uri="{FF2B5EF4-FFF2-40B4-BE49-F238E27FC236}">
                <a16:creationId xmlns:a16="http://schemas.microsoft.com/office/drawing/2014/main" id="{B8C5A463-1FD8-E4B2-A8ED-B14374966F58}"/>
              </a:ext>
            </a:extLst>
          </p:cNvPr>
          <p:cNvSpPr/>
          <p:nvPr/>
        </p:nvSpPr>
        <p:spPr bwMode="gray">
          <a:xfrm>
            <a:off x="309618" y="2551460"/>
            <a:ext cx="6166119" cy="4266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4" name="화살표: 오각형 66">
            <a:extLst>
              <a:ext uri="{FF2B5EF4-FFF2-40B4-BE49-F238E27FC236}">
                <a16:creationId xmlns:a16="http://schemas.microsoft.com/office/drawing/2014/main" id="{5214E0CE-BE17-C1A6-BBE4-1A1F3BC2A5AA}"/>
              </a:ext>
            </a:extLst>
          </p:cNvPr>
          <p:cNvSpPr/>
          <p:nvPr/>
        </p:nvSpPr>
        <p:spPr bwMode="gray">
          <a:xfrm>
            <a:off x="309619" y="3019136"/>
            <a:ext cx="1550932" cy="285813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5" name="화살표: 오각형 66">
            <a:extLst>
              <a:ext uri="{FF2B5EF4-FFF2-40B4-BE49-F238E27FC236}">
                <a16:creationId xmlns:a16="http://schemas.microsoft.com/office/drawing/2014/main" id="{78F7F9D5-656A-26EC-2EEA-57F330E1CE0E}"/>
              </a:ext>
            </a:extLst>
          </p:cNvPr>
          <p:cNvSpPr/>
          <p:nvPr/>
        </p:nvSpPr>
        <p:spPr bwMode="gray">
          <a:xfrm>
            <a:off x="1860551" y="3019136"/>
            <a:ext cx="4615186" cy="29244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258DB918-4DC8-D96F-FFF2-1B870B6A93CF}"/>
              </a:ext>
            </a:extLst>
          </p:cNvPr>
          <p:cNvSpPr/>
          <p:nvPr/>
        </p:nvSpPr>
        <p:spPr bwMode="auto">
          <a:xfrm>
            <a:off x="995753" y="187743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6" name="타원 45">
            <a:extLst>
              <a:ext uri="{FF2B5EF4-FFF2-40B4-BE49-F238E27FC236}">
                <a16:creationId xmlns:a16="http://schemas.microsoft.com/office/drawing/2014/main" id="{670D4D06-8AF8-5124-81CB-9FFF5A013638}"/>
              </a:ext>
            </a:extLst>
          </p:cNvPr>
          <p:cNvSpPr/>
          <p:nvPr/>
        </p:nvSpPr>
        <p:spPr bwMode="auto">
          <a:xfrm>
            <a:off x="242888" y="245341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7" name="타원 46">
            <a:extLst>
              <a:ext uri="{FF2B5EF4-FFF2-40B4-BE49-F238E27FC236}">
                <a16:creationId xmlns:a16="http://schemas.microsoft.com/office/drawing/2014/main" id="{35CEE882-3249-2561-ED85-615110F3E13F}"/>
              </a:ext>
            </a:extLst>
          </p:cNvPr>
          <p:cNvSpPr/>
          <p:nvPr/>
        </p:nvSpPr>
        <p:spPr bwMode="auto">
          <a:xfrm>
            <a:off x="182295" y="28829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8" name="타원 47">
            <a:extLst>
              <a:ext uri="{FF2B5EF4-FFF2-40B4-BE49-F238E27FC236}">
                <a16:creationId xmlns:a16="http://schemas.microsoft.com/office/drawing/2014/main" id="{20F8FD32-1EFB-A776-BC7B-30E08EEA2F8D}"/>
              </a:ext>
            </a:extLst>
          </p:cNvPr>
          <p:cNvSpPr/>
          <p:nvPr/>
        </p:nvSpPr>
        <p:spPr bwMode="auto">
          <a:xfrm>
            <a:off x="1766594" y="28743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5964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292DA-29DC-25FC-5462-C2078E26603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48EC00-F35C-E2B1-C28F-354937F17A7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FA97779C-03FB-B76C-27A5-1E81D9FB200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월별 출하 실적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월별 출하실적 </a:t>
                      </a:r>
                      <a:r>
                        <a:rPr lang="ko-KR" altLang="en-US" sz="1200" b="1" dirty="0" err="1"/>
                        <a:t>레포트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C04BB86-5656-D975-A086-54AAE7CE35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467D6D64-5AC9-5995-1B3F-5FA5AEAB001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보고서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월별 출하실적</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선택</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총 제품중량</a:t>
            </a:r>
            <a:r>
              <a:rPr lang="en-US" altLang="ko-KR" sz="1200" b="1" dirty="0">
                <a:solidFill>
                  <a:srgbClr val="1F497D">
                    <a:lumMod val="75000"/>
                  </a:srgbClr>
                </a:solidFill>
                <a:cs typeface="Arial" panose="020B0604020202020204" pitchFamily="34" charset="0"/>
              </a:rPr>
              <a:t>(kg) </a:t>
            </a:r>
            <a:r>
              <a:rPr lang="ko-KR" altLang="en-US" sz="1200" b="1" dirty="0">
                <a:solidFill>
                  <a:srgbClr val="1F497D">
                    <a:lumMod val="75000"/>
                  </a:srgbClr>
                </a:solidFill>
                <a:cs typeface="Arial" panose="020B0604020202020204" pitchFamily="34" charset="0"/>
              </a:rPr>
              <a:t>합계 조회 및 출하연도</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지역</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거래선 기준 월별 출하량 합계 테이블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디폴트로 조회 연도 </a:t>
            </a:r>
            <a:r>
              <a:rPr lang="ko-KR" altLang="en-US" sz="1100" dirty="0" err="1">
                <a:solidFill>
                  <a:schemeClr val="tx1"/>
                </a:solidFill>
                <a:cs typeface="Arial" panose="020B0604020202020204" pitchFamily="34" charset="0"/>
              </a:rPr>
              <a:t>기준값</a:t>
            </a:r>
            <a:r>
              <a:rPr lang="ko-KR" altLang="en-US" sz="1100" dirty="0">
                <a:solidFill>
                  <a:schemeClr val="tx1"/>
                </a:solidFill>
                <a:cs typeface="Arial" panose="020B0604020202020204" pitchFamily="34" charset="0"/>
              </a:rPr>
              <a:t> 노출</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(2025</a:t>
            </a:r>
            <a:r>
              <a:rPr lang="ko-KR" altLang="en-US" sz="1100" dirty="0">
                <a:solidFill>
                  <a:schemeClr val="tx1"/>
                </a:solidFill>
                <a:cs typeface="Arial" panose="020B0604020202020204" pitchFamily="34" charset="0"/>
              </a:rPr>
              <a:t>년 </a:t>
            </a:r>
            <a:r>
              <a:rPr lang="en-US" altLang="ko-KR" sz="1100" dirty="0">
                <a:solidFill>
                  <a:schemeClr val="tx1"/>
                </a:solidFill>
                <a:cs typeface="Arial" panose="020B0604020202020204" pitchFamily="34" charset="0"/>
              </a:rPr>
              <a:t>1</a:t>
            </a:r>
            <a:r>
              <a:rPr lang="ko-KR" altLang="en-US" sz="1100" dirty="0">
                <a:solidFill>
                  <a:schemeClr val="tx1"/>
                </a:solidFill>
                <a:cs typeface="Arial" panose="020B0604020202020204" pitchFamily="34" charset="0"/>
              </a:rPr>
              <a:t>월</a:t>
            </a:r>
            <a:r>
              <a:rPr lang="en-US" altLang="ko-KR" sz="1100" dirty="0">
                <a:solidFill>
                  <a:schemeClr val="tx1"/>
                </a:solidFill>
                <a:cs typeface="Arial" panose="020B0604020202020204" pitchFamily="34" charset="0"/>
              </a:rPr>
              <a:t>~12</a:t>
            </a:r>
            <a:r>
              <a:rPr lang="ko-KR" altLang="en-US" sz="1100" dirty="0">
                <a:solidFill>
                  <a:schemeClr val="tx1"/>
                </a:solidFill>
                <a:cs typeface="Arial" panose="020B0604020202020204" pitchFamily="34" charset="0"/>
              </a:rPr>
              <a:t>월 출하량 합계</a:t>
            </a:r>
            <a:r>
              <a:rPr lang="en-US" altLang="ko-KR" sz="1100" dirty="0">
                <a:solidFill>
                  <a:schemeClr val="tx1"/>
                </a:solidFill>
                <a:cs typeface="Arial" panose="020B0604020202020204" pitchFamily="34" charset="0"/>
              </a:rPr>
              <a:t>)</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총 제품중량</a:t>
            </a:r>
            <a:r>
              <a:rPr lang="en-US" altLang="ko-KR" sz="1200" b="1" dirty="0">
                <a:solidFill>
                  <a:srgbClr val="1F497D">
                    <a:lumMod val="75000"/>
                  </a:srgbClr>
                </a:solidFill>
                <a:cs typeface="Arial" panose="020B0604020202020204" pitchFamily="34" charset="0"/>
              </a:rPr>
              <a:t>(kg) </a:t>
            </a:r>
            <a:r>
              <a:rPr lang="ko-KR" altLang="en-US" sz="1200" b="1" dirty="0">
                <a:solidFill>
                  <a:srgbClr val="1F497D">
                    <a:lumMod val="75000"/>
                  </a:srgbClr>
                </a:solidFill>
                <a:cs typeface="Arial" panose="020B0604020202020204" pitchFamily="34" charset="0"/>
              </a:rPr>
              <a:t>합계 조회 및 보고서 하이라이트 조회</a:t>
            </a:r>
            <a:endParaRPr lang="en-US" altLang="ko-KR" sz="1200" b="1" dirty="0">
              <a:solidFill>
                <a:srgbClr val="1F497D">
                  <a:lumMod val="75000"/>
                </a:srgbClr>
              </a:solidFill>
              <a:cs typeface="Arial" panose="020B0604020202020204" pitchFamily="34" charset="0"/>
            </a:endParaRPr>
          </a:p>
          <a:p>
            <a:pPr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7" name="그림 6" descr="텍스트, 스크린샷, 소프트웨어, 컴퓨터 아이콘이(가) 표시된 사진&#10;&#10;AI 생성 콘텐츠는 정확하지 않을 수 있습니다.">
            <a:extLst>
              <a:ext uri="{FF2B5EF4-FFF2-40B4-BE49-F238E27FC236}">
                <a16:creationId xmlns:a16="http://schemas.microsoft.com/office/drawing/2014/main" id="{1FC11E18-5647-0C83-F59C-4817C5983281}"/>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414068" y="1953500"/>
            <a:ext cx="1908000" cy="4428000"/>
          </a:xfrm>
          <a:prstGeom prst="rect">
            <a:avLst/>
          </a:prstGeom>
        </p:spPr>
      </p:pic>
      <p:pic>
        <p:nvPicPr>
          <p:cNvPr id="18" name="그림 17" descr="텍스트, 스크린샷, 번호, 폰트이(가) 표시된 사진&#10;&#10;AI 생성 콘텐츠는 정확하지 않을 수 있습니다.">
            <a:extLst>
              <a:ext uri="{FF2B5EF4-FFF2-40B4-BE49-F238E27FC236}">
                <a16:creationId xmlns:a16="http://schemas.microsoft.com/office/drawing/2014/main" id="{FC0415FC-860D-5368-A04D-611F87020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0601" y="1953500"/>
            <a:ext cx="1908000" cy="4426416"/>
          </a:xfrm>
          <a:prstGeom prst="rect">
            <a:avLst/>
          </a:prstGeom>
        </p:spPr>
      </p:pic>
      <p:pic>
        <p:nvPicPr>
          <p:cNvPr id="20" name="그림 19" descr="텍스트, 스크린샷, 소프트웨어, 번호이(가) 표시된 사진&#10;&#10;AI 생성 콘텐츠는 정확하지 않을 수 있습니다.">
            <a:extLst>
              <a:ext uri="{FF2B5EF4-FFF2-40B4-BE49-F238E27FC236}">
                <a16:creationId xmlns:a16="http://schemas.microsoft.com/office/drawing/2014/main" id="{0781F905-695E-64F1-AC76-DDD6EFC8AE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7134" y="1953500"/>
            <a:ext cx="1908000" cy="4426416"/>
          </a:xfrm>
          <a:prstGeom prst="rect">
            <a:avLst/>
          </a:prstGeom>
        </p:spPr>
      </p:pic>
      <p:sp>
        <p:nvSpPr>
          <p:cNvPr id="4" name="화살표: 오각형 66">
            <a:extLst>
              <a:ext uri="{FF2B5EF4-FFF2-40B4-BE49-F238E27FC236}">
                <a16:creationId xmlns:a16="http://schemas.microsoft.com/office/drawing/2014/main" id="{156E5483-E6FC-717F-5EAC-F683EF913D11}"/>
              </a:ext>
            </a:extLst>
          </p:cNvPr>
          <p:cNvSpPr/>
          <p:nvPr/>
        </p:nvSpPr>
        <p:spPr bwMode="gray">
          <a:xfrm>
            <a:off x="460969" y="5334197"/>
            <a:ext cx="1814197" cy="2665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58E6CACF-8AEF-803B-2EFB-53BBAB64DB29}"/>
              </a:ext>
            </a:extLst>
          </p:cNvPr>
          <p:cNvSpPr/>
          <p:nvPr/>
        </p:nvSpPr>
        <p:spPr bwMode="auto">
          <a:xfrm>
            <a:off x="370726" y="52081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6" name="화살표: 오각형 66">
            <a:extLst>
              <a:ext uri="{FF2B5EF4-FFF2-40B4-BE49-F238E27FC236}">
                <a16:creationId xmlns:a16="http://schemas.microsoft.com/office/drawing/2014/main" id="{8AED7E2D-B399-BFCC-C7D0-B87F17CCB699}"/>
              </a:ext>
            </a:extLst>
          </p:cNvPr>
          <p:cNvSpPr/>
          <p:nvPr/>
        </p:nvSpPr>
        <p:spPr bwMode="gray">
          <a:xfrm>
            <a:off x="2490601" y="2361643"/>
            <a:ext cx="1908000" cy="309855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9DEC51B6-AFF2-36BC-88C0-D09121D6EEC3}"/>
              </a:ext>
            </a:extLst>
          </p:cNvPr>
          <p:cNvSpPr/>
          <p:nvPr/>
        </p:nvSpPr>
        <p:spPr bwMode="gray">
          <a:xfrm>
            <a:off x="4567134" y="2361642"/>
            <a:ext cx="1908000" cy="343717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27F8525D-F1AA-6EC6-08A3-089223BCB1CC}"/>
              </a:ext>
            </a:extLst>
          </p:cNvPr>
          <p:cNvSpPr/>
          <p:nvPr/>
        </p:nvSpPr>
        <p:spPr bwMode="auto">
          <a:xfrm>
            <a:off x="2412311" y="221198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cxnSp>
        <p:nvCxnSpPr>
          <p:cNvPr id="11" name="직선 화살표 연결선 10">
            <a:extLst>
              <a:ext uri="{FF2B5EF4-FFF2-40B4-BE49-F238E27FC236}">
                <a16:creationId xmlns:a16="http://schemas.microsoft.com/office/drawing/2014/main" id="{46144338-E513-A68E-7762-28358EADF06B}"/>
              </a:ext>
            </a:extLst>
          </p:cNvPr>
          <p:cNvCxnSpPr/>
          <p:nvPr/>
        </p:nvCxnSpPr>
        <p:spPr bwMode="auto">
          <a:xfrm>
            <a:off x="2513202" y="5208197"/>
            <a:ext cx="1885399"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3290113A-17EE-62BB-8B19-028FF4D1587F}"/>
              </a:ext>
            </a:extLst>
          </p:cNvPr>
          <p:cNvSpPr txBox="1"/>
          <p:nvPr/>
        </p:nvSpPr>
        <p:spPr>
          <a:xfrm>
            <a:off x="3062774" y="5167574"/>
            <a:ext cx="750498" cy="215444"/>
          </a:xfrm>
          <a:prstGeom prst="rect">
            <a:avLst/>
          </a:prstGeom>
          <a:noFill/>
        </p:spPr>
        <p:txBody>
          <a:bodyPr wrap="square" rtlCol="0">
            <a:spAutoFit/>
          </a:bodyPr>
          <a:lstStyle/>
          <a:p>
            <a:pPr algn="ctr"/>
            <a:r>
              <a:rPr lang="en-US" i="1" dirty="0">
                <a:solidFill>
                  <a:schemeClr val="accent5"/>
                </a:solidFill>
              </a:rPr>
              <a:t>Swipe</a:t>
            </a:r>
          </a:p>
        </p:txBody>
      </p:sp>
      <p:cxnSp>
        <p:nvCxnSpPr>
          <p:cNvPr id="15" name="직선 화살표 연결선 14">
            <a:extLst>
              <a:ext uri="{FF2B5EF4-FFF2-40B4-BE49-F238E27FC236}">
                <a16:creationId xmlns:a16="http://schemas.microsoft.com/office/drawing/2014/main" id="{047DE217-BD4F-D5CB-77C1-5D9B243B5391}"/>
              </a:ext>
            </a:extLst>
          </p:cNvPr>
          <p:cNvCxnSpPr/>
          <p:nvPr/>
        </p:nvCxnSpPr>
        <p:spPr bwMode="auto">
          <a:xfrm flipV="1">
            <a:off x="4335780" y="3147060"/>
            <a:ext cx="0" cy="2020514"/>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직선 화살표 연결선 23">
            <a:extLst>
              <a:ext uri="{FF2B5EF4-FFF2-40B4-BE49-F238E27FC236}">
                <a16:creationId xmlns:a16="http://schemas.microsoft.com/office/drawing/2014/main" id="{52A9D1E0-E377-863C-9872-C81F7BE3E481}"/>
              </a:ext>
            </a:extLst>
          </p:cNvPr>
          <p:cNvCxnSpPr/>
          <p:nvPr/>
        </p:nvCxnSpPr>
        <p:spPr bwMode="auto">
          <a:xfrm flipV="1">
            <a:off x="6393180" y="3375660"/>
            <a:ext cx="0" cy="2423159"/>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59198961-ED2E-4D30-2752-D4C1CAC4C18E}"/>
              </a:ext>
            </a:extLst>
          </p:cNvPr>
          <p:cNvSpPr txBox="1"/>
          <p:nvPr/>
        </p:nvSpPr>
        <p:spPr>
          <a:xfrm>
            <a:off x="5860599" y="4587239"/>
            <a:ext cx="750498" cy="215444"/>
          </a:xfrm>
          <a:prstGeom prst="rect">
            <a:avLst/>
          </a:prstGeom>
          <a:noFill/>
        </p:spPr>
        <p:txBody>
          <a:bodyPr wrap="square" rtlCol="0">
            <a:spAutoFit/>
          </a:bodyPr>
          <a:lstStyle/>
          <a:p>
            <a:pPr algn="ctr"/>
            <a:r>
              <a:rPr lang="en-US" i="1" dirty="0">
                <a:solidFill>
                  <a:schemeClr val="accent5"/>
                </a:solidFill>
              </a:rPr>
              <a:t>Scroll</a:t>
            </a:r>
          </a:p>
        </p:txBody>
      </p:sp>
      <p:sp>
        <p:nvSpPr>
          <p:cNvPr id="21" name="타원 20">
            <a:extLst>
              <a:ext uri="{FF2B5EF4-FFF2-40B4-BE49-F238E27FC236}">
                <a16:creationId xmlns:a16="http://schemas.microsoft.com/office/drawing/2014/main" id="{9039729D-6B49-8B8B-252A-E3FB42E99D4F}"/>
              </a:ext>
            </a:extLst>
          </p:cNvPr>
          <p:cNvSpPr/>
          <p:nvPr/>
        </p:nvSpPr>
        <p:spPr bwMode="auto">
          <a:xfrm>
            <a:off x="4488844" y="22118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Tree>
    <p:extLst>
      <p:ext uri="{BB962C8B-B14F-4D97-AF65-F5344CB8AC3E}">
        <p14:creationId xmlns:p14="http://schemas.microsoft.com/office/powerpoint/2010/main" val="2858806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7E44-6855-72D1-18E3-AF74C8B590CD}"/>
            </a:ext>
          </a:extLst>
        </p:cNvPr>
        <p:cNvGrpSpPr/>
        <p:nvPr/>
      </p:nvGrpSpPr>
      <p:grpSpPr>
        <a:xfrm>
          <a:off x="0" y="0"/>
          <a:ext cx="0" cy="0"/>
          <a:chOff x="0" y="0"/>
          <a:chExt cx="0" cy="0"/>
        </a:xfrm>
      </p:grpSpPr>
      <p:sp>
        <p:nvSpPr>
          <p:cNvPr id="19" name="직사각형 18">
            <a:extLst>
              <a:ext uri="{FF2B5EF4-FFF2-40B4-BE49-F238E27FC236}">
                <a16:creationId xmlns:a16="http://schemas.microsoft.com/office/drawing/2014/main" id="{83634A50-76C4-A7D6-23B0-DF71948AD0A3}"/>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 name="제목 1">
            <a:extLst>
              <a:ext uri="{FF2B5EF4-FFF2-40B4-BE49-F238E27FC236}">
                <a16:creationId xmlns:a16="http://schemas.microsoft.com/office/drawing/2014/main" id="{FCEE73E0-3A60-F403-88DC-E2EB593D15D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a:t>
            </a:r>
            <a:r>
              <a:rPr kumimoji="0" lang="ko-KR" altLang="en-US" sz="2000" spc="-70" dirty="0"/>
              <a:t>보고서 관리</a:t>
            </a:r>
            <a:endParaRPr kumimoji="0" lang="en-US" altLang="ko-KR" sz="2000" spc="-70" dirty="0"/>
          </a:p>
        </p:txBody>
      </p:sp>
      <p:graphicFrame>
        <p:nvGraphicFramePr>
          <p:cNvPr id="17" name="표 16">
            <a:extLst>
              <a:ext uri="{FF2B5EF4-FFF2-40B4-BE49-F238E27FC236}">
                <a16:creationId xmlns:a16="http://schemas.microsoft.com/office/drawing/2014/main" id="{DF21F69D-FC51-6D0C-E5D7-9293A66F745C}"/>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출하 보고서 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1.2 </a:t>
                      </a:r>
                      <a:r>
                        <a:rPr lang="ko-KR" altLang="en-US" sz="1200" b="1" dirty="0"/>
                        <a:t>출하 실적 리스트 조회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보고서</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보고서 </a:t>
                      </a:r>
                      <a:r>
                        <a:rPr lang="en-US" altLang="ko-KR" sz="1200" b="1" dirty="0"/>
                        <a:t>&gt; </a:t>
                      </a:r>
                      <a:r>
                        <a:rPr lang="ko-KR" altLang="en-US" sz="1200" b="1" dirty="0"/>
                        <a:t>출하 실적리스트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3" name="직사각형 2">
            <a:extLst>
              <a:ext uri="{FF2B5EF4-FFF2-40B4-BE49-F238E27FC236}">
                <a16:creationId xmlns:a16="http://schemas.microsoft.com/office/drawing/2014/main" id="{778F5C10-A362-0473-AE04-D45F060C6A0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보고서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출하실적 리스트</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레포트</a:t>
            </a:r>
            <a:r>
              <a:rPr lang="ko-KR" altLang="en-US" sz="1100" dirty="0">
                <a:solidFill>
                  <a:schemeClr val="tx1"/>
                </a:solidFill>
                <a:cs typeface="Arial" panose="020B0604020202020204" pitchFamily="34" charset="0"/>
              </a:rPr>
              <a:t> 선택</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거래선</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담당자 기준 </a:t>
            </a: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단위 출하 상세 리스트 조회 </a:t>
            </a: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pSp>
        <p:nvGrpSpPr>
          <p:cNvPr id="20" name="그룹 19">
            <a:extLst>
              <a:ext uri="{FF2B5EF4-FFF2-40B4-BE49-F238E27FC236}">
                <a16:creationId xmlns:a16="http://schemas.microsoft.com/office/drawing/2014/main" id="{6B98428E-67E1-1CB4-5533-8F9962574593}"/>
              </a:ext>
            </a:extLst>
          </p:cNvPr>
          <p:cNvGrpSpPr/>
          <p:nvPr/>
        </p:nvGrpSpPr>
        <p:grpSpPr>
          <a:xfrm>
            <a:off x="1008428" y="1953500"/>
            <a:ext cx="4333192" cy="4428001"/>
            <a:chOff x="1008428" y="1953500"/>
            <a:chExt cx="3908505" cy="4428001"/>
          </a:xfrm>
        </p:grpSpPr>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73317F17-E165-B5FB-DE8F-E1BB3A9A2D7B}"/>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008428" y="1953500"/>
              <a:ext cx="1908000" cy="4428000"/>
            </a:xfrm>
            <a:prstGeom prst="rect">
              <a:avLst/>
            </a:prstGeom>
          </p:spPr>
        </p:pic>
        <p:pic>
          <p:nvPicPr>
            <p:cNvPr id="12" name="그림 11" descr="텍스트, 스크린샷, 번호, 폰트이(가) 표시된 사진&#10;&#10;AI 생성 콘텐츠는 정확하지 않을 수 있습니다.">
              <a:extLst>
                <a:ext uri="{FF2B5EF4-FFF2-40B4-BE49-F238E27FC236}">
                  <a16:creationId xmlns:a16="http://schemas.microsoft.com/office/drawing/2014/main" id="{E206841F-3ED6-4E8E-2B89-1A4088E217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050" y="1953500"/>
              <a:ext cx="1861883" cy="4428001"/>
            </a:xfrm>
            <a:prstGeom prst="rect">
              <a:avLst/>
            </a:prstGeom>
          </p:spPr>
        </p:pic>
      </p:grpSp>
      <p:sp>
        <p:nvSpPr>
          <p:cNvPr id="4" name="화살표: 오각형 66">
            <a:extLst>
              <a:ext uri="{FF2B5EF4-FFF2-40B4-BE49-F238E27FC236}">
                <a16:creationId xmlns:a16="http://schemas.microsoft.com/office/drawing/2014/main" id="{7B565D64-DBC5-91FF-C462-B03A7B834FEA}"/>
              </a:ext>
            </a:extLst>
          </p:cNvPr>
          <p:cNvSpPr/>
          <p:nvPr/>
        </p:nvSpPr>
        <p:spPr bwMode="gray">
          <a:xfrm>
            <a:off x="1055329" y="5334197"/>
            <a:ext cx="2019367" cy="2665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07D98EFC-2863-F8B2-3ACF-7336E145C3A8}"/>
              </a:ext>
            </a:extLst>
          </p:cNvPr>
          <p:cNvSpPr/>
          <p:nvPr/>
        </p:nvSpPr>
        <p:spPr bwMode="auto">
          <a:xfrm>
            <a:off x="965086" y="52081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16" name="화살표: 오각형 66">
            <a:extLst>
              <a:ext uri="{FF2B5EF4-FFF2-40B4-BE49-F238E27FC236}">
                <a16:creationId xmlns:a16="http://schemas.microsoft.com/office/drawing/2014/main" id="{66C6F267-72DA-1B18-E608-B6134DB6BA0D}"/>
              </a:ext>
            </a:extLst>
          </p:cNvPr>
          <p:cNvSpPr/>
          <p:nvPr/>
        </p:nvSpPr>
        <p:spPr bwMode="gray">
          <a:xfrm>
            <a:off x="3277430" y="2417609"/>
            <a:ext cx="2064190" cy="220773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AF3E017F-FC02-BDC4-EC28-095EFD57CDAC}"/>
              </a:ext>
            </a:extLst>
          </p:cNvPr>
          <p:cNvSpPr/>
          <p:nvPr/>
        </p:nvSpPr>
        <p:spPr bwMode="auto">
          <a:xfrm>
            <a:off x="3167088" y="22371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cxnSp>
        <p:nvCxnSpPr>
          <p:cNvPr id="22" name="직선 화살표 연결선 21">
            <a:extLst>
              <a:ext uri="{FF2B5EF4-FFF2-40B4-BE49-F238E27FC236}">
                <a16:creationId xmlns:a16="http://schemas.microsoft.com/office/drawing/2014/main" id="{8EF54CD6-D724-CBD9-F851-DD092DDF6B84}"/>
              </a:ext>
            </a:extLst>
          </p:cNvPr>
          <p:cNvCxnSpPr/>
          <p:nvPr/>
        </p:nvCxnSpPr>
        <p:spPr bwMode="auto">
          <a:xfrm>
            <a:off x="3456221" y="4572030"/>
            <a:ext cx="1885399"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48BE8065-9217-74D4-B800-955F0C6107E0}"/>
              </a:ext>
            </a:extLst>
          </p:cNvPr>
          <p:cNvSpPr txBox="1"/>
          <p:nvPr/>
        </p:nvSpPr>
        <p:spPr>
          <a:xfrm>
            <a:off x="3934276" y="4573134"/>
            <a:ext cx="750498" cy="215444"/>
          </a:xfrm>
          <a:prstGeom prst="rect">
            <a:avLst/>
          </a:prstGeom>
          <a:noFill/>
        </p:spPr>
        <p:txBody>
          <a:bodyPr wrap="square" rtlCol="0">
            <a:spAutoFit/>
          </a:bodyPr>
          <a:lstStyle/>
          <a:p>
            <a:pPr algn="ctr"/>
            <a:r>
              <a:rPr lang="en-US" i="1" dirty="0">
                <a:solidFill>
                  <a:schemeClr val="accent5"/>
                </a:solidFill>
              </a:rPr>
              <a:t>Swipe</a:t>
            </a:r>
          </a:p>
        </p:txBody>
      </p:sp>
      <p:cxnSp>
        <p:nvCxnSpPr>
          <p:cNvPr id="24" name="직선 화살표 연결선 23">
            <a:extLst>
              <a:ext uri="{FF2B5EF4-FFF2-40B4-BE49-F238E27FC236}">
                <a16:creationId xmlns:a16="http://schemas.microsoft.com/office/drawing/2014/main" id="{468CF1F8-7D73-6E37-D759-F029C222B3E0}"/>
              </a:ext>
            </a:extLst>
          </p:cNvPr>
          <p:cNvCxnSpPr/>
          <p:nvPr/>
        </p:nvCxnSpPr>
        <p:spPr bwMode="auto">
          <a:xfrm flipV="1">
            <a:off x="5278799" y="2510893"/>
            <a:ext cx="0" cy="2020514"/>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087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0AAD-0CB2-5984-8EAF-3A3B6CE05F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7319D8D-24EC-C79B-89A1-5A155476EC54}"/>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4. </a:t>
            </a:r>
            <a:r>
              <a:rPr kumimoji="0" lang="ko-KR" altLang="en-US" sz="2000" spc="-70" dirty="0"/>
              <a:t>주문 담당자 식별관리</a:t>
            </a:r>
            <a:endParaRPr kumimoji="0" lang="en-US" altLang="ko-KR" sz="2000" spc="-70" dirty="0"/>
          </a:p>
        </p:txBody>
      </p:sp>
      <p:graphicFrame>
        <p:nvGraphicFramePr>
          <p:cNvPr id="17" name="표 16">
            <a:extLst>
              <a:ext uri="{FF2B5EF4-FFF2-40B4-BE49-F238E27FC236}">
                <a16:creationId xmlns:a16="http://schemas.microsoft.com/office/drawing/2014/main" id="{586B1B4D-701A-A1A7-6365-BB18D98B28A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주문자 연결관리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주문자 매핑</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CRM </a:t>
                      </a:r>
                      <a:r>
                        <a:rPr lang="ko-KR" altLang="en-US" sz="1200" b="1" dirty="0"/>
                        <a:t>시스템 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5D74600-5F79-F229-F08E-C0FDD60FA07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1E483871-2459-C9C1-1EDB-DC73ED2487F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포스코 주문자 연결관리</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 </a:t>
            </a:r>
            <a:r>
              <a:rPr lang="ko-KR" altLang="en-US" sz="1100" dirty="0">
                <a:solidFill>
                  <a:schemeClr val="tx1"/>
                </a:solidFill>
                <a:cs typeface="Arial" panose="020B0604020202020204" pitchFamily="34" charset="0"/>
              </a:rPr>
              <a:t>사용자 계정과 </a:t>
            </a:r>
            <a:r>
              <a:rPr lang="en-US" altLang="ko-KR" sz="1100" dirty="0">
                <a:solidFill>
                  <a:schemeClr val="tx1"/>
                </a:solidFill>
                <a:cs typeface="Arial" panose="020B0604020202020204" pitchFamily="34" charset="0"/>
              </a:rPr>
              <a:t>CRM User</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정보 매핑하는 화면</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포스코 주문자 리스트 중 한 건 클릭</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편집</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변경</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삭제</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가능</a:t>
            </a: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본 메뉴는 </a:t>
            </a:r>
            <a:r>
              <a:rPr lang="en-US" altLang="ko-KR" sz="1100" b="1" dirty="0">
                <a:solidFill>
                  <a:srgbClr val="0000FF"/>
                </a:solidFill>
                <a:cs typeface="Arial" panose="020B0604020202020204" pitchFamily="34" charset="0"/>
              </a:rPr>
              <a:t>CRM </a:t>
            </a:r>
            <a:r>
              <a:rPr lang="ko-KR" altLang="en-US" sz="1100" b="1" dirty="0">
                <a:solidFill>
                  <a:srgbClr val="0000FF"/>
                </a:solidFill>
                <a:cs typeface="Arial" panose="020B0604020202020204" pitchFamily="34" charset="0"/>
              </a:rPr>
              <a:t>시스템 사용자만 접근</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가능</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088E4EE4-E783-9A2F-8AA5-5D4046A52FB5}"/>
              </a:ext>
            </a:extLst>
          </p:cNvPr>
          <p:cNvPicPr>
            <a:picLocks noChangeAspect="1"/>
          </p:cNvPicPr>
          <p:nvPr/>
        </p:nvPicPr>
        <p:blipFill>
          <a:blip r:embed="rId2"/>
          <a:stretch>
            <a:fillRect/>
          </a:stretch>
        </p:blipFill>
        <p:spPr>
          <a:xfrm>
            <a:off x="3886884" y="2789289"/>
            <a:ext cx="139387" cy="131674"/>
          </a:xfrm>
          <a:prstGeom prst="rect">
            <a:avLst/>
          </a:prstGeom>
        </p:spPr>
      </p:pic>
      <p:pic>
        <p:nvPicPr>
          <p:cNvPr id="6" name="그림 5">
            <a:extLst>
              <a:ext uri="{FF2B5EF4-FFF2-40B4-BE49-F238E27FC236}">
                <a16:creationId xmlns:a16="http://schemas.microsoft.com/office/drawing/2014/main" id="{3A261009-16D0-C0F0-B01F-6EEDEC472B80}"/>
              </a:ext>
            </a:extLst>
          </p:cNvPr>
          <p:cNvPicPr>
            <a:picLocks noChangeAspect="1"/>
          </p:cNvPicPr>
          <p:nvPr/>
        </p:nvPicPr>
        <p:blipFill>
          <a:blip r:embed="rId3"/>
          <a:stretch>
            <a:fillRect/>
          </a:stretch>
        </p:blipFill>
        <p:spPr>
          <a:xfrm>
            <a:off x="2436548" y="1985827"/>
            <a:ext cx="1887260" cy="4390528"/>
          </a:xfrm>
          <a:prstGeom prst="rect">
            <a:avLst/>
          </a:prstGeom>
        </p:spPr>
      </p:pic>
      <p:pic>
        <p:nvPicPr>
          <p:cNvPr id="12" name="그림 11" descr="텍스트, 스크린샷, 소프트웨어, 컴퓨터 아이콘이(가) 표시된 사진&#10;&#10;AI 생성 콘텐츠는 정확하지 않을 수 있습니다.">
            <a:extLst>
              <a:ext uri="{FF2B5EF4-FFF2-40B4-BE49-F238E27FC236}">
                <a16:creationId xmlns:a16="http://schemas.microsoft.com/office/drawing/2014/main" id="{F126C8AD-3057-2C30-BE67-3B4FB98E9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047" y="1972236"/>
            <a:ext cx="1887260" cy="4390528"/>
          </a:xfrm>
          <a:prstGeom prst="rect">
            <a:avLst/>
          </a:prstGeom>
        </p:spPr>
      </p:pic>
      <p:pic>
        <p:nvPicPr>
          <p:cNvPr id="14" name="그림 13" descr="텍스트, 스크린샷, 소프트웨어, 컴퓨터 아이콘이(가) 표시된 사진&#10;&#10;AI 생성 콘텐츠는 정확하지 않을 수 있습니다.">
            <a:extLst>
              <a:ext uri="{FF2B5EF4-FFF2-40B4-BE49-F238E27FC236}">
                <a16:creationId xmlns:a16="http://schemas.microsoft.com/office/drawing/2014/main" id="{5FFA1189-9864-B51A-238A-EA4FB873F8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625" y="1985827"/>
            <a:ext cx="1887260" cy="4390528"/>
          </a:xfrm>
          <a:prstGeom prst="rect">
            <a:avLst/>
          </a:prstGeom>
        </p:spPr>
      </p:pic>
      <p:pic>
        <p:nvPicPr>
          <p:cNvPr id="1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52E525A8-93E5-1C1B-66D9-C74C3BF02621}"/>
              </a:ext>
            </a:extLst>
          </p:cNvPr>
          <p:cNvPicPr>
            <a:picLocks noChangeAspect="1" noChangeArrowheads="1"/>
          </p:cNvPicPr>
          <p:nvPr/>
        </p:nvPicPr>
        <p:blipFill>
          <a:blip r:embed="rId6"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91255" y="5678700"/>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7" name="화살표: 오각형 66">
            <a:extLst>
              <a:ext uri="{FF2B5EF4-FFF2-40B4-BE49-F238E27FC236}">
                <a16:creationId xmlns:a16="http://schemas.microsoft.com/office/drawing/2014/main" id="{45BBA793-7FA8-9D7A-159C-8675BEC317CD}"/>
              </a:ext>
            </a:extLst>
          </p:cNvPr>
          <p:cNvSpPr/>
          <p:nvPr/>
        </p:nvSpPr>
        <p:spPr bwMode="gray">
          <a:xfrm>
            <a:off x="362416" y="5559098"/>
            <a:ext cx="1872469" cy="2665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A86CE19A-A824-B470-63B2-0A5F400D0705}"/>
              </a:ext>
            </a:extLst>
          </p:cNvPr>
          <p:cNvSpPr/>
          <p:nvPr/>
        </p:nvSpPr>
        <p:spPr bwMode="auto">
          <a:xfrm>
            <a:off x="236416" y="539996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8" name="화살표: 오각형 66">
            <a:extLst>
              <a:ext uri="{FF2B5EF4-FFF2-40B4-BE49-F238E27FC236}">
                <a16:creationId xmlns:a16="http://schemas.microsoft.com/office/drawing/2014/main" id="{F2D4F340-370C-FDAA-F763-6E4813AB4348}"/>
              </a:ext>
            </a:extLst>
          </p:cNvPr>
          <p:cNvSpPr/>
          <p:nvPr/>
        </p:nvSpPr>
        <p:spPr bwMode="gray">
          <a:xfrm>
            <a:off x="2443943" y="2828699"/>
            <a:ext cx="1872469" cy="17519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9" name="화살표: 오각형 66">
            <a:extLst>
              <a:ext uri="{FF2B5EF4-FFF2-40B4-BE49-F238E27FC236}">
                <a16:creationId xmlns:a16="http://schemas.microsoft.com/office/drawing/2014/main" id="{ED0ECBA5-9883-3F11-6ABF-835874E9395B}"/>
              </a:ext>
            </a:extLst>
          </p:cNvPr>
          <p:cNvSpPr/>
          <p:nvPr/>
        </p:nvSpPr>
        <p:spPr bwMode="gray">
          <a:xfrm>
            <a:off x="4548047" y="2403060"/>
            <a:ext cx="1872469" cy="3862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0DA3BA70-EF39-F52D-8F11-91CB25407DAD}"/>
              </a:ext>
            </a:extLst>
          </p:cNvPr>
          <p:cNvSpPr/>
          <p:nvPr/>
        </p:nvSpPr>
        <p:spPr bwMode="auto">
          <a:xfrm>
            <a:off x="2352303" y="27147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p>
        </p:txBody>
      </p:sp>
      <p:sp>
        <p:nvSpPr>
          <p:cNvPr id="10" name="타원 9">
            <a:extLst>
              <a:ext uri="{FF2B5EF4-FFF2-40B4-BE49-F238E27FC236}">
                <a16:creationId xmlns:a16="http://schemas.microsoft.com/office/drawing/2014/main" id="{944F7F89-7180-A28B-9860-7DEDD74343F2}"/>
              </a:ext>
            </a:extLst>
          </p:cNvPr>
          <p:cNvSpPr/>
          <p:nvPr/>
        </p:nvSpPr>
        <p:spPr bwMode="auto">
          <a:xfrm>
            <a:off x="4443531" y="22770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pic>
        <p:nvPicPr>
          <p:cNvPr id="18"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3C77102C-7732-20E2-802C-A44D2564ED8B}"/>
              </a:ext>
            </a:extLst>
          </p:cNvPr>
          <p:cNvPicPr>
            <a:picLocks noChangeAspect="1" noChangeArrowheads="1"/>
          </p:cNvPicPr>
          <p:nvPr/>
        </p:nvPicPr>
        <p:blipFill>
          <a:blip r:embed="rId6"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544102" y="431686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582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681A-8182-727E-C30E-FC72039239F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75FD202-120B-4CC9-4093-D6A4310F78C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4. </a:t>
            </a:r>
            <a:r>
              <a:rPr kumimoji="0" lang="ko-KR" altLang="en-US" sz="2000" spc="-70" dirty="0"/>
              <a:t>주문 담당자 식별관리</a:t>
            </a:r>
            <a:endParaRPr kumimoji="0" lang="en-US" altLang="ko-KR" sz="2000" spc="-70" dirty="0"/>
          </a:p>
        </p:txBody>
      </p:sp>
      <p:graphicFrame>
        <p:nvGraphicFramePr>
          <p:cNvPr id="17" name="표 16">
            <a:extLst>
              <a:ext uri="{FF2B5EF4-FFF2-40B4-BE49-F238E27FC236}">
                <a16:creationId xmlns:a16="http://schemas.microsoft.com/office/drawing/2014/main" id="{B0FAF029-ACE2-26B1-1809-5B2A6F2A453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주문자 연결관리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주문자 매핑</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dirty="0">
                          <a:solidFill>
                            <a:schemeClr val="bg1"/>
                          </a:solidFill>
                        </a:rPr>
                        <a:t>메뉴</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CRM </a:t>
                      </a:r>
                      <a:r>
                        <a:rPr lang="ko-KR" altLang="en-US" sz="1200" b="1" dirty="0"/>
                        <a:t>시스템 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포스코 주문자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1B21AFB-4256-999F-9426-17B617DF231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6F87EF25-9A83-BCBA-D347-6DA3BFF8E3D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4"/>
              <a:defRPr/>
            </a:pPr>
            <a:r>
              <a:rPr lang="en-US" altLang="ko-KR"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새로만들기</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버튼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신규 주문자 매핑 가능</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ko-KR" altLang="en-US" sz="1200" b="1" dirty="0">
                <a:solidFill>
                  <a:srgbClr val="1F497D">
                    <a:lumMod val="75000"/>
                  </a:srgbClr>
                </a:solidFill>
                <a:cs typeface="Arial" panose="020B0604020202020204" pitchFamily="34" charset="0"/>
              </a:rPr>
              <a:t>신규 주문자 </a:t>
            </a:r>
            <a:r>
              <a:rPr lang="ko-KR" altLang="en-US" sz="1200" b="1" dirty="0" err="1">
                <a:solidFill>
                  <a:srgbClr val="1F497D">
                    <a:lumMod val="75000"/>
                  </a:srgbClr>
                </a:solidFill>
                <a:cs typeface="Arial" panose="020B0604020202020204" pitchFamily="34" charset="0"/>
              </a:rPr>
              <a:t>매핑정보</a:t>
            </a:r>
            <a:r>
              <a:rPr lang="ko-KR" altLang="en-US" sz="1200" b="1" dirty="0">
                <a:solidFill>
                  <a:srgbClr val="1F497D">
                    <a:lumMod val="75000"/>
                  </a:srgbClr>
                </a:solidFill>
                <a:cs typeface="Arial" panose="020B0604020202020204" pitchFamily="34" charset="0"/>
              </a:rPr>
              <a:t> 입력 후</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저장</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연결완료</a:t>
            </a: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본 메뉴는 </a:t>
            </a:r>
            <a:r>
              <a:rPr lang="en-US" altLang="ko-KR" sz="1100" b="1" dirty="0">
                <a:solidFill>
                  <a:srgbClr val="0000FF"/>
                </a:solidFill>
                <a:cs typeface="Arial" panose="020B0604020202020204" pitchFamily="34" charset="0"/>
              </a:rPr>
              <a:t>CRM </a:t>
            </a:r>
            <a:r>
              <a:rPr lang="ko-KR" altLang="en-US" sz="1100" b="1" dirty="0">
                <a:solidFill>
                  <a:srgbClr val="0000FF"/>
                </a:solidFill>
                <a:cs typeface="Arial" panose="020B0604020202020204" pitchFamily="34" charset="0"/>
              </a:rPr>
              <a:t>시스템 사용자만 접근</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가능</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9B816334-F015-A2F5-3F1E-7FDDAF341DCF}"/>
              </a:ext>
            </a:extLst>
          </p:cNvPr>
          <p:cNvPicPr>
            <a:picLocks noChangeAspect="1"/>
          </p:cNvPicPr>
          <p:nvPr/>
        </p:nvPicPr>
        <p:blipFill>
          <a:blip r:embed="rId2"/>
          <a:stretch>
            <a:fillRect/>
          </a:stretch>
        </p:blipFill>
        <p:spPr>
          <a:xfrm>
            <a:off x="3886884" y="2789289"/>
            <a:ext cx="139387" cy="131674"/>
          </a:xfrm>
          <a:prstGeom prst="rect">
            <a:avLst/>
          </a:prstGeom>
        </p:spPr>
      </p:pic>
      <p:grpSp>
        <p:nvGrpSpPr>
          <p:cNvPr id="6" name="그룹 5">
            <a:extLst>
              <a:ext uri="{FF2B5EF4-FFF2-40B4-BE49-F238E27FC236}">
                <a16:creationId xmlns:a16="http://schemas.microsoft.com/office/drawing/2014/main" id="{1F1BE83E-E225-746E-3B32-533D5F5E0409}"/>
              </a:ext>
            </a:extLst>
          </p:cNvPr>
          <p:cNvGrpSpPr/>
          <p:nvPr/>
        </p:nvGrpSpPr>
        <p:grpSpPr>
          <a:xfrm>
            <a:off x="990600" y="1965440"/>
            <a:ext cx="4599317" cy="4404119"/>
            <a:chOff x="2332901" y="1972236"/>
            <a:chExt cx="4112873" cy="4404119"/>
          </a:xfrm>
        </p:grpSpPr>
        <p:pic>
          <p:nvPicPr>
            <p:cNvPr id="8" name="그림 7" descr="텍스트, 스크린샷, 소프트웨어, 디스플레이이(가) 표시된 사진&#10;&#10;AI 생성 콘텐츠는 정확하지 않을 수 있습니다.">
              <a:extLst>
                <a:ext uri="{FF2B5EF4-FFF2-40B4-BE49-F238E27FC236}">
                  <a16:creationId xmlns:a16="http://schemas.microsoft.com/office/drawing/2014/main" id="{4904F50F-5033-0F58-C6D3-769678DDD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4051" y="1972236"/>
              <a:ext cx="2031723" cy="4390528"/>
            </a:xfrm>
            <a:prstGeom prst="rect">
              <a:avLst/>
            </a:prstGeom>
          </p:spPr>
        </p:pic>
        <p:pic>
          <p:nvPicPr>
            <p:cNvPr id="7" name="그림 6">
              <a:extLst>
                <a:ext uri="{FF2B5EF4-FFF2-40B4-BE49-F238E27FC236}">
                  <a16:creationId xmlns:a16="http://schemas.microsoft.com/office/drawing/2014/main" id="{F3F59FDC-1467-05EA-6220-BE4338A7FDDF}"/>
                </a:ext>
              </a:extLst>
            </p:cNvPr>
            <p:cNvPicPr>
              <a:picLocks noChangeAspect="1"/>
            </p:cNvPicPr>
            <p:nvPr/>
          </p:nvPicPr>
          <p:blipFill>
            <a:blip r:embed="rId4"/>
            <a:stretch>
              <a:fillRect/>
            </a:stretch>
          </p:blipFill>
          <p:spPr>
            <a:xfrm>
              <a:off x="2332901" y="1985827"/>
              <a:ext cx="1887260" cy="4390528"/>
            </a:xfrm>
            <a:prstGeom prst="rect">
              <a:avLst/>
            </a:prstGeom>
          </p:spPr>
        </p:pic>
      </p:grpSp>
      <p:pic>
        <p:nvPicPr>
          <p:cNvPr id="9"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274A309E-4FD6-2BE3-1E4C-F6B5CD178FDC}"/>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04220" y="2689301"/>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2" name="화살표: 오각형 66">
            <a:extLst>
              <a:ext uri="{FF2B5EF4-FFF2-40B4-BE49-F238E27FC236}">
                <a16:creationId xmlns:a16="http://schemas.microsoft.com/office/drawing/2014/main" id="{E168062F-5D4E-FA5F-FC10-AF896D011379}"/>
              </a:ext>
            </a:extLst>
          </p:cNvPr>
          <p:cNvSpPr/>
          <p:nvPr/>
        </p:nvSpPr>
        <p:spPr bwMode="gray">
          <a:xfrm>
            <a:off x="2080685" y="2399609"/>
            <a:ext cx="464107" cy="38968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5E5126C9-9E08-50E0-6B31-E4CBB582AB23}"/>
              </a:ext>
            </a:extLst>
          </p:cNvPr>
          <p:cNvSpPr/>
          <p:nvPr/>
        </p:nvSpPr>
        <p:spPr bwMode="auto">
          <a:xfrm>
            <a:off x="1953219" y="227360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p>
        </p:txBody>
      </p:sp>
      <p:sp>
        <p:nvSpPr>
          <p:cNvPr id="14" name="화살표: 오각형 66">
            <a:extLst>
              <a:ext uri="{FF2B5EF4-FFF2-40B4-BE49-F238E27FC236}">
                <a16:creationId xmlns:a16="http://schemas.microsoft.com/office/drawing/2014/main" id="{5D8CBC44-61F1-6BD5-4071-B36D1795BD47}"/>
              </a:ext>
            </a:extLst>
          </p:cNvPr>
          <p:cNvSpPr/>
          <p:nvPr/>
        </p:nvSpPr>
        <p:spPr bwMode="gray">
          <a:xfrm>
            <a:off x="3343742" y="2087910"/>
            <a:ext cx="2246175" cy="19492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1" name="타원 10">
            <a:extLst>
              <a:ext uri="{FF2B5EF4-FFF2-40B4-BE49-F238E27FC236}">
                <a16:creationId xmlns:a16="http://schemas.microsoft.com/office/drawing/2014/main" id="{3FE813EB-CBB7-9AC2-A146-B5220CB0A377}"/>
              </a:ext>
            </a:extLst>
          </p:cNvPr>
          <p:cNvSpPr/>
          <p:nvPr/>
        </p:nvSpPr>
        <p:spPr bwMode="auto">
          <a:xfrm>
            <a:off x="3217742" y="19616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88252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AF03-4733-7B68-5C3E-E51A6361515A}"/>
            </a:ext>
          </a:extLst>
        </p:cNvPr>
        <p:cNvGrpSpPr/>
        <p:nvPr/>
      </p:nvGrpSpPr>
      <p:grpSpPr>
        <a:xfrm>
          <a:off x="0" y="0"/>
          <a:ext cx="0" cy="0"/>
          <a:chOff x="0" y="0"/>
          <a:chExt cx="0" cy="0"/>
        </a:xfrm>
      </p:grpSpPr>
      <p:sp>
        <p:nvSpPr>
          <p:cNvPr id="4" name="TextBox 3"/>
          <p:cNvSpPr txBox="1"/>
          <p:nvPr/>
        </p:nvSpPr>
        <p:spPr>
          <a:xfrm>
            <a:off x="236476" y="2855404"/>
            <a:ext cx="9461466" cy="630942"/>
          </a:xfrm>
          <a:prstGeom prst="rect">
            <a:avLst/>
          </a:prstGeom>
          <a:noFill/>
        </p:spPr>
        <p:txBody>
          <a:bodyPr wrap="square" rtlCol="0" anchor="ctr">
            <a:spAutoFit/>
          </a:bodyPr>
          <a:lstStyle/>
          <a:p>
            <a:pPr algn="ctr"/>
            <a:r>
              <a:rPr lang="en-US" sz="3500" dirty="0">
                <a:solidFill>
                  <a:srgbClr val="002060"/>
                </a:solidFill>
              </a:rPr>
              <a:t>End of Document</a:t>
            </a:r>
          </a:p>
        </p:txBody>
      </p:sp>
    </p:spTree>
    <p:extLst>
      <p:ext uri="{BB962C8B-B14F-4D97-AF65-F5344CB8AC3E}">
        <p14:creationId xmlns:p14="http://schemas.microsoft.com/office/powerpoint/2010/main" val="301900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A494-9EA7-069C-401E-9D8F3071C72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18BEA62-99ED-AC62-AB70-7F17997444C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a:t>
            </a:r>
            <a:r>
              <a:rPr kumimoji="0" lang="ko-KR" altLang="en-US" sz="2000" spc="-70" dirty="0"/>
              <a:t>여신 정보관리</a:t>
            </a:r>
            <a:endParaRPr kumimoji="0" lang="en-US" altLang="ko-KR" sz="2000" spc="-70" dirty="0"/>
          </a:p>
        </p:txBody>
      </p:sp>
      <p:graphicFrame>
        <p:nvGraphicFramePr>
          <p:cNvPr id="17" name="표 16">
            <a:extLst>
              <a:ext uri="{FF2B5EF4-FFF2-40B4-BE49-F238E27FC236}">
                <a16:creationId xmlns:a16="http://schemas.microsoft.com/office/drawing/2014/main" id="{8B23BBCB-B33D-53E9-E165-B6D58D015574}"/>
              </a:ext>
            </a:extLst>
          </p:cNvPr>
          <p:cNvGraphicFramePr>
            <a:graphicFrameLocks noGrp="1"/>
          </p:cNvGraphicFramePr>
          <p:nvPr>
            <p:extLst>
              <p:ext uri="{D42A27DB-BD31-4B8C-83A1-F6EECF244321}">
                <p14:modId xmlns:p14="http://schemas.microsoft.com/office/powerpoint/2010/main" val="209706561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1. </a:t>
                      </a:r>
                      <a:r>
                        <a:rPr lang="ko-KR" altLang="en-US" sz="1200" b="1" dirty="0"/>
                        <a:t>여신 정보조회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거래선별 여신 조회</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여신 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dirty="0">
                          <a:solidFill>
                            <a:schemeClr val="bg1"/>
                          </a:solidFill>
                        </a:rPr>
                        <a:t>사용자</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전사 사용자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여신관리 </a:t>
                      </a:r>
                      <a:r>
                        <a:rPr lang="en-US" altLang="ko-KR" sz="1200" b="1" dirty="0"/>
                        <a:t>&gt; </a:t>
                      </a:r>
                      <a:r>
                        <a:rPr lang="ko-KR" altLang="en-US" sz="1200" b="1" dirty="0"/>
                        <a:t>여신 </a:t>
                      </a:r>
                      <a:r>
                        <a:rPr lang="en-US" altLang="ko-KR" sz="1200" b="1" dirty="0"/>
                        <a:t>Tab</a:t>
                      </a:r>
                      <a:r>
                        <a:rPr lang="ko-KR" altLang="en-US" sz="1200" b="1" dirty="0"/>
                        <a:t> </a:t>
                      </a:r>
                      <a:r>
                        <a:rPr lang="en-US" altLang="ko-KR" sz="1200" b="1" dirty="0"/>
                        <a:t>&gt; </a:t>
                      </a:r>
                      <a:r>
                        <a:rPr lang="ko-KR" altLang="en-US" sz="1200" b="1" dirty="0"/>
                        <a:t>거래선 여신 모니터링 </a:t>
                      </a:r>
                      <a:r>
                        <a:rPr lang="en-US" altLang="ko-KR" sz="1200" b="1" dirty="0"/>
                        <a:t>&gt; </a:t>
                      </a:r>
                      <a:r>
                        <a:rPr lang="ko-KR" altLang="en-US" sz="1200" b="1" dirty="0"/>
                        <a:t>그룹별 여신사용 현황 상세조회</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6D5CE70-6578-577C-6126-0FEE5F91407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0" name="Picture 2">
            <a:extLst>
              <a:ext uri="{FF2B5EF4-FFF2-40B4-BE49-F238E27FC236}">
                <a16:creationId xmlns:a16="http://schemas.microsoft.com/office/drawing/2014/main" id="{B5AE840B-C3FF-9105-2D5F-A8E6E36C7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19" y="1866901"/>
            <a:ext cx="6166119" cy="422910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1901A9B2-3B8D-5D23-1F3D-380657848BD5}"/>
              </a:ext>
            </a:extLst>
          </p:cNvPr>
          <p:cNvSpPr/>
          <p:nvPr/>
        </p:nvSpPr>
        <p:spPr bwMode="auto">
          <a:xfrm>
            <a:off x="309619" y="1866901"/>
            <a:ext cx="6166119" cy="1168399"/>
          </a:xfrm>
          <a:prstGeom prst="rect">
            <a:avLst/>
          </a:prstGeom>
          <a:solidFill>
            <a:schemeClr val="bg1">
              <a:lumMod val="95000"/>
              <a:alpha val="80000"/>
            </a:schemeClr>
          </a:solidFill>
          <a:ln w="9525" cap="flat" cmpd="sng" algn="ctr">
            <a:no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1" name="직사각형 40">
            <a:extLst>
              <a:ext uri="{FF2B5EF4-FFF2-40B4-BE49-F238E27FC236}">
                <a16:creationId xmlns:a16="http://schemas.microsoft.com/office/drawing/2014/main" id="{AF0DD97E-4375-2148-E3A0-CC09997B2D35}"/>
              </a:ext>
            </a:extLst>
          </p:cNvPr>
          <p:cNvSpPr/>
          <p:nvPr/>
        </p:nvSpPr>
        <p:spPr bwMode="auto">
          <a:xfrm>
            <a:off x="1869941" y="3012692"/>
            <a:ext cx="4605798" cy="3013458"/>
          </a:xfrm>
          <a:prstGeom prst="rect">
            <a:avLst/>
          </a:prstGeom>
          <a:solidFill>
            <a:schemeClr val="bg1">
              <a:lumMod val="95000"/>
              <a:alpha val="80000"/>
            </a:schemeClr>
          </a:solidFill>
          <a:ln w="9525" cap="flat" cmpd="sng" algn="ctr">
            <a:no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2" name="직사각형 41">
            <a:extLst>
              <a:ext uri="{FF2B5EF4-FFF2-40B4-BE49-F238E27FC236}">
                <a16:creationId xmlns:a16="http://schemas.microsoft.com/office/drawing/2014/main" id="{976A5686-860A-4F86-6F20-81C846DA9ED5}"/>
              </a:ext>
            </a:extLst>
          </p:cNvPr>
          <p:cNvSpPr/>
          <p:nvPr/>
        </p:nvSpPr>
        <p:spPr bwMode="auto">
          <a:xfrm>
            <a:off x="309618" y="3244780"/>
            <a:ext cx="1560322" cy="2851220"/>
          </a:xfrm>
          <a:prstGeom prst="rect">
            <a:avLst/>
          </a:prstGeom>
          <a:solidFill>
            <a:schemeClr val="bg1">
              <a:lumMod val="95000"/>
              <a:alpha val="80000"/>
            </a:schemeClr>
          </a:solidFill>
          <a:ln w="9525" cap="flat" cmpd="sng" algn="ctr">
            <a:no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3" name="직사각형 42">
            <a:extLst>
              <a:ext uri="{FF2B5EF4-FFF2-40B4-BE49-F238E27FC236}">
                <a16:creationId xmlns:a16="http://schemas.microsoft.com/office/drawing/2014/main" id="{7C59EE7A-1E6F-B274-2C0F-C291F1B2B8A5}"/>
              </a:ext>
            </a:extLst>
          </p:cNvPr>
          <p:cNvSpPr/>
          <p:nvPr/>
        </p:nvSpPr>
        <p:spPr bwMode="auto">
          <a:xfrm>
            <a:off x="309616" y="3035300"/>
            <a:ext cx="1250705" cy="209479"/>
          </a:xfrm>
          <a:prstGeom prst="rect">
            <a:avLst/>
          </a:prstGeom>
          <a:solidFill>
            <a:schemeClr val="bg1">
              <a:lumMod val="95000"/>
              <a:alpha val="80000"/>
            </a:schemeClr>
          </a:solidFill>
          <a:ln w="9525" cap="flat" cmpd="sng" algn="ctr">
            <a:no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4EE15D65-EDFA-64E7-55BB-EC71E6ED00F5}"/>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28279" y="3119333"/>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cxnSp>
        <p:nvCxnSpPr>
          <p:cNvPr id="45" name="직선 연결선 44">
            <a:extLst>
              <a:ext uri="{FF2B5EF4-FFF2-40B4-BE49-F238E27FC236}">
                <a16:creationId xmlns:a16="http://schemas.microsoft.com/office/drawing/2014/main" id="{B1D08CE8-0B02-FB04-46B0-E60CAE92D020}"/>
              </a:ext>
            </a:extLst>
          </p:cNvPr>
          <p:cNvCxnSpPr/>
          <p:nvPr/>
        </p:nvCxnSpPr>
        <p:spPr bwMode="auto">
          <a:xfrm flipV="1">
            <a:off x="1869940" y="2744319"/>
            <a:ext cx="593452" cy="395720"/>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7" name="그림 46">
            <a:extLst>
              <a:ext uri="{FF2B5EF4-FFF2-40B4-BE49-F238E27FC236}">
                <a16:creationId xmlns:a16="http://schemas.microsoft.com/office/drawing/2014/main" id="{40BC7CDE-871B-E393-E4D7-F72C995BC737}"/>
              </a:ext>
            </a:extLst>
          </p:cNvPr>
          <p:cNvPicPr>
            <a:picLocks noChangeAspect="1"/>
          </p:cNvPicPr>
          <p:nvPr/>
        </p:nvPicPr>
        <p:blipFill>
          <a:blip r:embed="rId4"/>
          <a:stretch>
            <a:fillRect/>
          </a:stretch>
        </p:blipFill>
        <p:spPr>
          <a:xfrm>
            <a:off x="2463393" y="2732891"/>
            <a:ext cx="3779065" cy="2268150"/>
          </a:xfrm>
          <a:prstGeom prst="rect">
            <a:avLst/>
          </a:prstGeom>
          <a:ln w="6350">
            <a:solidFill>
              <a:srgbClr val="002060"/>
            </a:solidFill>
          </a:ln>
          <a:effectLst>
            <a:outerShdw blurRad="50800" dist="38100" dir="2700000" algn="tl" rotWithShape="0">
              <a:prstClr val="black">
                <a:alpha val="40000"/>
              </a:prstClr>
            </a:outerShdw>
          </a:effectLst>
        </p:spPr>
      </p:pic>
      <p:cxnSp>
        <p:nvCxnSpPr>
          <p:cNvPr id="50" name="직선 연결선 49">
            <a:extLst>
              <a:ext uri="{FF2B5EF4-FFF2-40B4-BE49-F238E27FC236}">
                <a16:creationId xmlns:a16="http://schemas.microsoft.com/office/drawing/2014/main" id="{6A76AEF0-6C19-2BE4-8A18-1D68BEDA977B}"/>
              </a:ext>
            </a:extLst>
          </p:cNvPr>
          <p:cNvCxnSpPr/>
          <p:nvPr/>
        </p:nvCxnSpPr>
        <p:spPr bwMode="auto">
          <a:xfrm>
            <a:off x="1869939" y="3139341"/>
            <a:ext cx="593453" cy="1775314"/>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화살표: 오각형 66">
            <a:extLst>
              <a:ext uri="{FF2B5EF4-FFF2-40B4-BE49-F238E27FC236}">
                <a16:creationId xmlns:a16="http://schemas.microsoft.com/office/drawing/2014/main" id="{9CCCE343-4CCC-D450-4898-7AB573EB75C0}"/>
              </a:ext>
            </a:extLst>
          </p:cNvPr>
          <p:cNvSpPr/>
          <p:nvPr/>
        </p:nvSpPr>
        <p:spPr bwMode="gray">
          <a:xfrm>
            <a:off x="1560321" y="3020945"/>
            <a:ext cx="296418" cy="1599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4" name="화살표: 오각형 66">
            <a:extLst>
              <a:ext uri="{FF2B5EF4-FFF2-40B4-BE49-F238E27FC236}">
                <a16:creationId xmlns:a16="http://schemas.microsoft.com/office/drawing/2014/main" id="{7F622B31-63F9-FF0F-B90A-07189FB5A6B6}"/>
              </a:ext>
            </a:extLst>
          </p:cNvPr>
          <p:cNvSpPr/>
          <p:nvPr/>
        </p:nvSpPr>
        <p:spPr bwMode="gray">
          <a:xfrm>
            <a:off x="2463391" y="2732643"/>
            <a:ext cx="3779065" cy="22681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53" name="타원 52">
            <a:extLst>
              <a:ext uri="{FF2B5EF4-FFF2-40B4-BE49-F238E27FC236}">
                <a16:creationId xmlns:a16="http://schemas.microsoft.com/office/drawing/2014/main" id="{853521CA-FCA5-A3F5-DC67-CA49AEDB2331}"/>
              </a:ext>
            </a:extLst>
          </p:cNvPr>
          <p:cNvSpPr/>
          <p:nvPr/>
        </p:nvSpPr>
        <p:spPr bwMode="auto">
          <a:xfrm>
            <a:off x="1402279" y="287551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타원 7">
            <a:extLst>
              <a:ext uri="{FF2B5EF4-FFF2-40B4-BE49-F238E27FC236}">
                <a16:creationId xmlns:a16="http://schemas.microsoft.com/office/drawing/2014/main" id="{F0B270D3-D76C-6877-356B-8CF1BED29D26}"/>
              </a:ext>
            </a:extLst>
          </p:cNvPr>
          <p:cNvSpPr/>
          <p:nvPr/>
        </p:nvSpPr>
        <p:spPr bwMode="auto">
          <a:xfrm>
            <a:off x="2369435" y="26141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직사각형 10">
            <a:extLst>
              <a:ext uri="{FF2B5EF4-FFF2-40B4-BE49-F238E27FC236}">
                <a16:creationId xmlns:a16="http://schemas.microsoft.com/office/drawing/2014/main" id="{E2C49AD8-30E1-94DD-DCDC-0B94AB890B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그룹별 여신 사용 현황 </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상세조회</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사용자 회사코드 동일한 경우만 상세 조회 가능</a:t>
            </a: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여신 사용 그룹</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유형</a:t>
            </a:r>
            <a:r>
              <a:rPr lang="en-US" altLang="ko-KR" sz="1200" b="1" dirty="0">
                <a:solidFill>
                  <a:srgbClr val="1F497D">
                    <a:lumMod val="75000"/>
                  </a:srgbClr>
                </a:solidFill>
                <a:cs typeface="Arial" panose="020B0604020202020204" pitchFamily="34" charset="0"/>
              </a:rPr>
              <a:t>, Due</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date </a:t>
            </a:r>
            <a:r>
              <a:rPr lang="ko-KR" altLang="en-US" sz="1200" b="1" dirty="0">
                <a:solidFill>
                  <a:srgbClr val="1F497D">
                    <a:lumMod val="75000"/>
                  </a:srgbClr>
                </a:solidFill>
                <a:cs typeface="Arial" panose="020B0604020202020204" pitchFamily="34" charset="0"/>
              </a:rPr>
              <a:t>기준 세부 여신 사용금액 조회</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그룹</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필터 조회</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유형</a:t>
            </a:r>
            <a:r>
              <a:rPr lang="en-US" altLang="ko-KR" sz="1100" dirty="0">
                <a:solidFill>
                  <a:schemeClr val="tx1"/>
                </a:solidFill>
                <a:cs typeface="Arial" panose="020B0604020202020204" pitchFamily="34" charset="0"/>
              </a:rPr>
              <a:t>: A/R(</a:t>
            </a:r>
            <a:r>
              <a:rPr lang="ko-KR" altLang="en-US" sz="1100" dirty="0">
                <a:solidFill>
                  <a:schemeClr val="tx1"/>
                </a:solidFill>
                <a:cs typeface="Arial" panose="020B0604020202020204" pitchFamily="34" charset="0"/>
              </a:rPr>
              <a:t>매출채권</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매각후미입금</a:t>
            </a:r>
            <a:r>
              <a:rPr lang="en-US" altLang="ko-KR" sz="1100" dirty="0">
                <a:solidFill>
                  <a:schemeClr val="tx1"/>
                </a:solidFill>
                <a:cs typeface="Arial" panose="020B0604020202020204" pitchFamily="34" charset="0"/>
              </a:rPr>
              <a:t>(Nego)</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Open billing</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ko-KR" altLang="en-US" sz="1100" dirty="0">
                <a:solidFill>
                  <a:srgbClr val="0000FF"/>
                </a:solidFill>
                <a:cs typeface="Arial" panose="020B0604020202020204" pitchFamily="34" charset="0"/>
              </a:rPr>
              <a:t>그룹별 여신 사용현황</a:t>
            </a:r>
            <a:r>
              <a:rPr lang="en-US" altLang="ko-KR" sz="1100" dirty="0">
                <a:solidFill>
                  <a:srgbClr val="0000FF"/>
                </a:solidFill>
                <a:cs typeface="Arial" panose="020B0604020202020204" pitchFamily="34" charset="0"/>
              </a:rPr>
              <a:t>’</a:t>
            </a:r>
            <a:r>
              <a:rPr lang="ko-KR" altLang="en-US" sz="1100" dirty="0">
                <a:solidFill>
                  <a:srgbClr val="0000FF"/>
                </a:solidFill>
                <a:cs typeface="Arial" panose="020B0604020202020204" pitchFamily="34" charset="0"/>
              </a:rPr>
              <a:t>에는 선수금</a:t>
            </a:r>
            <a:r>
              <a:rPr lang="en-US" altLang="ko-KR" sz="1100" dirty="0">
                <a:solidFill>
                  <a:srgbClr val="0000FF"/>
                </a:solidFill>
                <a:cs typeface="Arial" panose="020B0604020202020204" pitchFamily="34" charset="0"/>
              </a:rPr>
              <a:t>, LC</a:t>
            </a:r>
            <a:r>
              <a:rPr lang="ko-KR" altLang="en-US" sz="1100" dirty="0">
                <a:solidFill>
                  <a:srgbClr val="0000FF"/>
                </a:solidFill>
                <a:cs typeface="Arial" panose="020B0604020202020204" pitchFamily="34" charset="0"/>
              </a:rPr>
              <a:t>는 포함되지 않음</a:t>
            </a:r>
            <a:endParaRPr lang="en-US" altLang="ko-KR" sz="1100" dirty="0">
              <a:solidFill>
                <a:srgbClr val="0000FF"/>
              </a:solidFill>
              <a:cs typeface="Arial" panose="020B0604020202020204" pitchFamily="34" charset="0"/>
            </a:endParaRPr>
          </a:p>
        </p:txBody>
      </p:sp>
    </p:spTree>
    <p:extLst>
      <p:ext uri="{BB962C8B-B14F-4D97-AF65-F5344CB8AC3E}">
        <p14:creationId xmlns:p14="http://schemas.microsoft.com/office/powerpoint/2010/main" val="303376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066D-837E-D18D-1D8A-1C430A8084F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574268A-B63A-E6BC-C54C-E36544D6756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533F683B-2BE6-D4FD-8C5B-EA6EED1266C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(1/4)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7405CBE4-4AD7-545F-B819-B2ED5FF86EF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66D4F528-860E-E6D8-F365-1981B6683FB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철강 확정주문</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메뉴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POSCO</a:t>
            </a:r>
            <a:r>
              <a:rPr lang="ko-KR" altLang="en-US" sz="1100" dirty="0">
                <a:solidFill>
                  <a:schemeClr val="tx1"/>
                </a:solidFill>
                <a:cs typeface="Arial" panose="020B0604020202020204" pitchFamily="34" charset="0"/>
              </a:rPr>
              <a:t> 확정된 주문 연계 등록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조회</a:t>
            </a:r>
            <a:r>
              <a:rPr lang="en-US" altLang="ko-KR" sz="1100" dirty="0">
                <a:solidFill>
                  <a:schemeClr val="tx1"/>
                </a:solidFill>
                <a:cs typeface="Arial" panose="020B0604020202020204" pitchFamily="34" charset="0"/>
              </a:rPr>
              <a:t> </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확정 주문 필터링 조회 </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All,</a:t>
            </a:r>
            <a:r>
              <a:rPr lang="ko-KR" altLang="en-US"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매핑완료</a:t>
            </a:r>
            <a:r>
              <a:rPr lang="ko-KR" altLang="en-US" sz="1100" dirty="0">
                <a:solidFill>
                  <a:schemeClr val="tx1"/>
                </a:solidFill>
                <a:cs typeface="Arial" panose="020B0604020202020204" pitchFamily="34" charset="0"/>
              </a:rPr>
              <a:t> 주문</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미매핑</a:t>
            </a:r>
            <a:r>
              <a:rPr lang="ko-KR" altLang="en-US" sz="1100" dirty="0">
                <a:solidFill>
                  <a:schemeClr val="tx1"/>
                </a:solidFill>
                <a:cs typeface="Arial" panose="020B0604020202020204" pitchFamily="34" charset="0"/>
              </a:rPr>
              <a:t> 주문</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My</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Order_</a:t>
            </a:r>
            <a:r>
              <a:rPr lang="ko-KR" altLang="en-US" sz="1100" dirty="0" err="1">
                <a:solidFill>
                  <a:schemeClr val="tx1"/>
                </a:solidFill>
                <a:cs typeface="Arial" panose="020B0604020202020204" pitchFamily="34" charset="0"/>
              </a:rPr>
              <a:t>매핑완료</a:t>
            </a:r>
            <a:r>
              <a:rPr lang="en-US" altLang="ko-KR" sz="1100" dirty="0">
                <a:solidFill>
                  <a:schemeClr val="tx1"/>
                </a:solidFill>
                <a:cs typeface="Arial" panose="020B0604020202020204" pitchFamily="34" charset="0"/>
              </a:rPr>
              <a:t>, My Order_</a:t>
            </a:r>
            <a:r>
              <a:rPr lang="ko-KR" altLang="en-US" sz="1100" dirty="0" err="1">
                <a:solidFill>
                  <a:schemeClr val="tx1"/>
                </a:solidFill>
                <a:cs typeface="Arial" panose="020B0604020202020204" pitchFamily="34" charset="0"/>
              </a:rPr>
              <a:t>미매핑</a:t>
            </a:r>
            <a:r>
              <a:rPr lang="en-US" altLang="ko-KR" sz="1100" dirty="0">
                <a:solidFill>
                  <a:schemeClr val="tx1"/>
                </a:solidFill>
                <a:cs typeface="Arial" panose="020B0604020202020204" pitchFamily="34" charset="0"/>
              </a:rPr>
              <a:t>,</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My Group_</a:t>
            </a:r>
            <a:r>
              <a:rPr lang="ko-KR" altLang="en-US" sz="1100" dirty="0" err="1">
                <a:solidFill>
                  <a:schemeClr val="tx1"/>
                </a:solidFill>
                <a:cs typeface="Arial" panose="020B0604020202020204" pitchFamily="34" charset="0"/>
              </a:rPr>
              <a:t>매핑완료</a:t>
            </a:r>
            <a:r>
              <a:rPr lang="en-US" altLang="ko-KR" sz="1100" dirty="0">
                <a:solidFill>
                  <a:schemeClr val="tx1"/>
                </a:solidFill>
                <a:cs typeface="Arial" panose="020B0604020202020204" pitchFamily="34" charset="0"/>
              </a:rPr>
              <a:t>, My Group_</a:t>
            </a:r>
            <a:r>
              <a:rPr lang="ko-KR" altLang="en-US" sz="1100" dirty="0" err="1">
                <a:solidFill>
                  <a:schemeClr val="tx1"/>
                </a:solidFill>
                <a:cs typeface="Arial" panose="020B0604020202020204" pitchFamily="34" charset="0"/>
              </a:rPr>
              <a:t>미매핑</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동일한 포스코 고객의 복수 </a:t>
            </a:r>
            <a:r>
              <a:rPr lang="en-US" altLang="ko-KR" sz="1200" b="1" dirty="0">
                <a:solidFill>
                  <a:srgbClr val="1F497D">
                    <a:lumMod val="75000"/>
                  </a:srgbClr>
                </a:solidFill>
                <a:cs typeface="Arial" panose="020B0604020202020204" pitchFamily="34" charset="0"/>
              </a:rPr>
              <a:t>Order no. </a:t>
            </a:r>
            <a:r>
              <a:rPr lang="ko-KR" altLang="en-US" sz="1200" b="1" dirty="0">
                <a:solidFill>
                  <a:srgbClr val="1F497D">
                    <a:lumMod val="75000"/>
                  </a:srgbClr>
                </a:solidFill>
                <a:cs typeface="Arial" panose="020B0604020202020204" pitchFamily="34" charset="0"/>
              </a:rPr>
              <a:t>체크박스 선택</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[Customer Mapping] </a:t>
            </a:r>
            <a:r>
              <a:rPr lang="ko-KR" altLang="en-US" sz="1200" b="1" dirty="0">
                <a:solidFill>
                  <a:srgbClr val="1F497D">
                    <a:lumMod val="75000"/>
                  </a:srgbClr>
                </a:solidFill>
                <a:cs typeface="Arial" panose="020B0604020202020204" pitchFamily="34" charset="0"/>
              </a:rPr>
              <a:t>버튼 클릭</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확정주문 담당자</a:t>
            </a:r>
            <a:r>
              <a:rPr lang="en-US" altLang="ko-KR" sz="1100" dirty="0">
                <a:solidFill>
                  <a:schemeClr val="tx1"/>
                </a:solidFill>
                <a:cs typeface="Arial" panose="020B0604020202020204" pitchFamily="34" charset="0"/>
              </a:rPr>
              <a:t> or </a:t>
            </a:r>
            <a:r>
              <a:rPr lang="ko-KR" altLang="en-US" sz="1100" dirty="0">
                <a:solidFill>
                  <a:schemeClr val="tx1"/>
                </a:solidFill>
                <a:cs typeface="Arial" panose="020B0604020202020204" pitchFamily="34" charset="0"/>
              </a:rPr>
              <a:t>동일 그룹</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사용자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한정 </a:t>
            </a:r>
            <a:r>
              <a:rPr lang="ko-KR" altLang="en-US" sz="1100" dirty="0" err="1">
                <a:solidFill>
                  <a:schemeClr val="tx1"/>
                </a:solidFill>
                <a:cs typeface="Arial" panose="020B0604020202020204" pitchFamily="34" charset="0"/>
              </a:rPr>
              <a:t>고객매핑</a:t>
            </a:r>
            <a:r>
              <a:rPr lang="ko-KR" altLang="en-US" sz="1100" dirty="0">
                <a:solidFill>
                  <a:schemeClr val="tx1"/>
                </a:solidFill>
                <a:cs typeface="Arial" panose="020B0604020202020204" pitchFamily="34" charset="0"/>
              </a:rPr>
              <a:t> 가능</a:t>
            </a:r>
            <a:endParaRPr lang="en-US" altLang="ko-KR" sz="1100" dirty="0">
              <a:solidFill>
                <a:schemeClr val="tx1"/>
              </a:solidFill>
              <a:cs typeface="Arial" panose="020B0604020202020204" pitchFamily="34" charset="0"/>
            </a:endParaRPr>
          </a:p>
          <a:p>
            <a:pPr eaLnBrk="1" hangingPunct="1">
              <a:lnSpc>
                <a:spcPct val="120000"/>
              </a:lnSpc>
              <a:spcAft>
                <a:spcPts val="400"/>
              </a:spcAft>
              <a:defRPr/>
            </a:pP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 </a:t>
            </a:r>
            <a:r>
              <a:rPr lang="ko-KR" altLang="en-US" sz="1100" b="1" dirty="0" err="1">
                <a:solidFill>
                  <a:srgbClr val="0000FF"/>
                </a:solidFill>
                <a:cs typeface="Arial" panose="020B0604020202020204" pitchFamily="34" charset="0"/>
              </a:rPr>
              <a:t>내주문</a:t>
            </a:r>
            <a:r>
              <a:rPr lang="en-US" altLang="ko-KR" sz="1100" b="1" dirty="0">
                <a:solidFill>
                  <a:srgbClr val="0000FF"/>
                </a:solidFill>
                <a:cs typeface="Arial" panose="020B0604020202020204" pitchFamily="34" charset="0"/>
              </a:rPr>
              <a:t>_</a:t>
            </a:r>
            <a:r>
              <a:rPr lang="ko-KR" altLang="en-US" sz="1100" b="1" dirty="0" err="1">
                <a:solidFill>
                  <a:srgbClr val="0000FF"/>
                </a:solidFill>
                <a:cs typeface="Arial" panose="020B0604020202020204" pitchFamily="34" charset="0"/>
              </a:rPr>
              <a:t>미매핑</a:t>
            </a:r>
            <a:r>
              <a:rPr lang="ko-KR" altLang="en-US" sz="1100" b="1" dirty="0">
                <a:solidFill>
                  <a:srgbClr val="0000FF"/>
                </a:solidFill>
                <a:cs typeface="Arial" panose="020B0604020202020204" pitchFamily="34" charset="0"/>
              </a:rPr>
              <a:t> 주문 건은 </a:t>
            </a: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홈</a:t>
            </a:r>
            <a:r>
              <a:rPr lang="en-US" altLang="ko-KR" sz="1100" b="1" dirty="0">
                <a:solidFill>
                  <a:srgbClr val="0000FF"/>
                </a:solidFill>
                <a:cs typeface="Arial" panose="020B0604020202020204" pitchFamily="34" charset="0"/>
              </a:rPr>
              <a:t>] &gt; </a:t>
            </a:r>
            <a:r>
              <a:rPr lang="ko-KR" altLang="en-US" sz="1100" b="1" dirty="0" err="1">
                <a:solidFill>
                  <a:srgbClr val="0000FF"/>
                </a:solidFill>
                <a:cs typeface="Arial" panose="020B0604020202020204" pitchFamily="34" charset="0"/>
              </a:rPr>
              <a:t>미매핑</a:t>
            </a:r>
            <a:r>
              <a:rPr lang="ko-KR" altLang="en-US" sz="1100" b="1" dirty="0">
                <a:solidFill>
                  <a:srgbClr val="0000FF"/>
                </a:solidFill>
                <a:cs typeface="Arial" panose="020B0604020202020204" pitchFamily="34" charset="0"/>
              </a:rPr>
              <a:t> 주문</a:t>
            </a:r>
            <a:br>
              <a:rPr lang="en-US" altLang="ko-KR" sz="1100" b="1" dirty="0">
                <a:solidFill>
                  <a:srgbClr val="0000FF"/>
                </a:solidFill>
                <a:cs typeface="Arial" panose="020B0604020202020204" pitchFamily="34" charset="0"/>
              </a:rPr>
            </a:br>
            <a:r>
              <a:rPr lang="ko-KR" altLang="en-US" sz="1100" b="1" dirty="0">
                <a:solidFill>
                  <a:srgbClr val="0000FF"/>
                </a:solidFill>
                <a:cs typeface="Arial" panose="020B0604020202020204" pitchFamily="34" charset="0"/>
              </a:rPr>
              <a:t>에 노출됨</a:t>
            </a:r>
            <a:endParaRPr lang="en-US" altLang="ko-KR" sz="1100" b="1" dirty="0">
              <a:solidFill>
                <a:srgbClr val="0000FF"/>
              </a:solidFill>
              <a:cs typeface="Arial" panose="020B0604020202020204" pitchFamily="34" charset="0"/>
            </a:endParaRPr>
          </a:p>
          <a:p>
            <a:pPr eaLnBrk="1" hangingPunct="1">
              <a:lnSpc>
                <a:spcPct val="120000"/>
              </a:lnSpc>
              <a:spcAft>
                <a:spcPts val="400"/>
              </a:spcAft>
              <a:defRPr/>
            </a:pP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6" name="그림 5">
            <a:extLst>
              <a:ext uri="{FF2B5EF4-FFF2-40B4-BE49-F238E27FC236}">
                <a16:creationId xmlns:a16="http://schemas.microsoft.com/office/drawing/2014/main" id="{7C244F78-CBE6-EEE8-1480-DA4D7B2B7AF2}"/>
              </a:ext>
            </a:extLst>
          </p:cNvPr>
          <p:cNvPicPr>
            <a:picLocks noChangeAspect="1"/>
          </p:cNvPicPr>
          <p:nvPr/>
        </p:nvPicPr>
        <p:blipFill>
          <a:blip r:embed="rId2"/>
          <a:stretch>
            <a:fillRect/>
          </a:stretch>
        </p:blipFill>
        <p:spPr>
          <a:xfrm>
            <a:off x="280842" y="1867535"/>
            <a:ext cx="6223673" cy="4342765"/>
          </a:xfrm>
          <a:prstGeom prst="rect">
            <a:avLst/>
          </a:prstGeom>
          <a:effectLst>
            <a:outerShdw blurRad="50800" dist="38100" dir="2700000" algn="tl" rotWithShape="0">
              <a:prstClr val="black">
                <a:alpha val="40000"/>
              </a:prstClr>
            </a:outerShdw>
          </a:effectLst>
        </p:spPr>
      </p:pic>
      <p:sp>
        <p:nvSpPr>
          <p:cNvPr id="7" name="화살표: 오각형 66">
            <a:extLst>
              <a:ext uri="{FF2B5EF4-FFF2-40B4-BE49-F238E27FC236}">
                <a16:creationId xmlns:a16="http://schemas.microsoft.com/office/drawing/2014/main" id="{A6FC4730-BBD1-2BD9-25D6-5D016E428187}"/>
              </a:ext>
            </a:extLst>
          </p:cNvPr>
          <p:cNvSpPr/>
          <p:nvPr/>
        </p:nvSpPr>
        <p:spPr bwMode="gray">
          <a:xfrm>
            <a:off x="304800" y="2284669"/>
            <a:ext cx="1219200" cy="3594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화살표: 오각형 66">
            <a:extLst>
              <a:ext uri="{FF2B5EF4-FFF2-40B4-BE49-F238E27FC236}">
                <a16:creationId xmlns:a16="http://schemas.microsoft.com/office/drawing/2014/main" id="{4A79DEFE-53E0-2A73-C032-C336C3FC1378}"/>
              </a:ext>
            </a:extLst>
          </p:cNvPr>
          <p:cNvSpPr/>
          <p:nvPr/>
        </p:nvSpPr>
        <p:spPr bwMode="gray">
          <a:xfrm>
            <a:off x="304799" y="2802829"/>
            <a:ext cx="6199715" cy="50425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10" name="그림 9">
            <a:extLst>
              <a:ext uri="{FF2B5EF4-FFF2-40B4-BE49-F238E27FC236}">
                <a16:creationId xmlns:a16="http://schemas.microsoft.com/office/drawing/2014/main" id="{0B9AC4FA-5D89-9CF2-8D4A-845C968C366D}"/>
              </a:ext>
            </a:extLst>
          </p:cNvPr>
          <p:cNvPicPr>
            <a:picLocks noChangeAspect="1"/>
          </p:cNvPicPr>
          <p:nvPr/>
        </p:nvPicPr>
        <p:blipFill>
          <a:blip r:embed="rId3"/>
          <a:stretch>
            <a:fillRect/>
          </a:stretch>
        </p:blipFill>
        <p:spPr>
          <a:xfrm>
            <a:off x="3048832" y="1948907"/>
            <a:ext cx="2251951" cy="852591"/>
          </a:xfrm>
          <a:prstGeom prst="rect">
            <a:avLst/>
          </a:prstGeom>
          <a:ln w="6350">
            <a:solidFill>
              <a:srgbClr val="002060"/>
            </a:solidFill>
          </a:ln>
          <a:effectLst>
            <a:outerShdw blurRad="50800" dist="38100" dir="2700000" algn="tl" rotWithShape="0">
              <a:prstClr val="black">
                <a:alpha val="40000"/>
              </a:prstClr>
            </a:outerShdw>
          </a:effectLst>
        </p:spPr>
      </p:pic>
      <p:cxnSp>
        <p:nvCxnSpPr>
          <p:cNvPr id="32" name="직선 연결선 31">
            <a:extLst>
              <a:ext uri="{FF2B5EF4-FFF2-40B4-BE49-F238E27FC236}">
                <a16:creationId xmlns:a16="http://schemas.microsoft.com/office/drawing/2014/main" id="{CAFC4B23-0B79-066E-8E44-195D95670F0E}"/>
              </a:ext>
            </a:extLst>
          </p:cNvPr>
          <p:cNvCxnSpPr>
            <a:cxnSpLocks/>
            <a:stCxn id="10" idx="1"/>
            <a:endCxn id="7" idx="3"/>
          </p:cNvCxnSpPr>
          <p:nvPr/>
        </p:nvCxnSpPr>
        <p:spPr bwMode="auto">
          <a:xfrm flipH="1">
            <a:off x="1524000" y="2375203"/>
            <a:ext cx="1524832" cy="89202"/>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36440FFD-60BE-A1E0-766D-3AF38136C622}"/>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7623" y="3210555"/>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7" name="화살표: 오각형 66">
            <a:extLst>
              <a:ext uri="{FF2B5EF4-FFF2-40B4-BE49-F238E27FC236}">
                <a16:creationId xmlns:a16="http://schemas.microsoft.com/office/drawing/2014/main" id="{717E77DE-65EB-646A-7C08-8266F19C3C68}"/>
              </a:ext>
            </a:extLst>
          </p:cNvPr>
          <p:cNvSpPr/>
          <p:nvPr/>
        </p:nvSpPr>
        <p:spPr bwMode="gray">
          <a:xfrm>
            <a:off x="2208848" y="2041367"/>
            <a:ext cx="378777" cy="2014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8" name="타원 37">
            <a:extLst>
              <a:ext uri="{FF2B5EF4-FFF2-40B4-BE49-F238E27FC236}">
                <a16:creationId xmlns:a16="http://schemas.microsoft.com/office/drawing/2014/main" id="{D9FC4D87-7611-284A-D6C8-E133307F3825}"/>
              </a:ext>
            </a:extLst>
          </p:cNvPr>
          <p:cNvSpPr/>
          <p:nvPr/>
        </p:nvSpPr>
        <p:spPr bwMode="auto">
          <a:xfrm>
            <a:off x="178799" y="215866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9" name="타원 38">
            <a:extLst>
              <a:ext uri="{FF2B5EF4-FFF2-40B4-BE49-F238E27FC236}">
                <a16:creationId xmlns:a16="http://schemas.microsoft.com/office/drawing/2014/main" id="{1340AF24-465C-C92B-344F-AC30F8513B6F}"/>
              </a:ext>
            </a:extLst>
          </p:cNvPr>
          <p:cNvSpPr/>
          <p:nvPr/>
        </p:nvSpPr>
        <p:spPr bwMode="auto">
          <a:xfrm>
            <a:off x="2082848" y="186785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3" name="타원 42">
            <a:extLst>
              <a:ext uri="{FF2B5EF4-FFF2-40B4-BE49-F238E27FC236}">
                <a16:creationId xmlns:a16="http://schemas.microsoft.com/office/drawing/2014/main" id="{F40BCCF1-B04B-CEF2-E7CC-9C46305256E0}"/>
              </a:ext>
            </a:extLst>
          </p:cNvPr>
          <p:cNvSpPr/>
          <p:nvPr/>
        </p:nvSpPr>
        <p:spPr bwMode="auto">
          <a:xfrm>
            <a:off x="190599" y="27018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4" name="화살표: 오각형 66">
            <a:extLst>
              <a:ext uri="{FF2B5EF4-FFF2-40B4-BE49-F238E27FC236}">
                <a16:creationId xmlns:a16="http://schemas.microsoft.com/office/drawing/2014/main" id="{44AB03B0-3DA7-1E20-8061-0747212BC4EA}"/>
              </a:ext>
            </a:extLst>
          </p:cNvPr>
          <p:cNvSpPr/>
          <p:nvPr/>
        </p:nvSpPr>
        <p:spPr bwMode="gray">
          <a:xfrm>
            <a:off x="5965530" y="2365462"/>
            <a:ext cx="478402" cy="21314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45" name="타원 44">
            <a:extLst>
              <a:ext uri="{FF2B5EF4-FFF2-40B4-BE49-F238E27FC236}">
                <a16:creationId xmlns:a16="http://schemas.microsoft.com/office/drawing/2014/main" id="{3A273A25-6724-BD01-A2BF-2F03447506C1}"/>
              </a:ext>
            </a:extLst>
          </p:cNvPr>
          <p:cNvSpPr/>
          <p:nvPr/>
        </p:nvSpPr>
        <p:spPr bwMode="auto">
          <a:xfrm>
            <a:off x="5837540" y="22366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7872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200A3-FF2D-FCCE-42DD-F074AB176D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684921E-76F5-1BB8-10DB-FE0F3A5C917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EB78B9E2-D445-54C9-D82D-E1F166217338}"/>
              </a:ext>
            </a:extLst>
          </p:cNvPr>
          <p:cNvGraphicFramePr>
            <a:graphicFrameLocks noGrp="1"/>
          </p:cNvGraphicFramePr>
          <p:nvPr>
            <p:extLst>
              <p:ext uri="{D42A27DB-BD31-4B8C-83A1-F6EECF244321}">
                <p14:modId xmlns:p14="http://schemas.microsoft.com/office/powerpoint/2010/main" val="272892493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(2/4)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a:t>
                      </a:r>
                      <a:r>
                        <a:rPr lang="ko-KR" altLang="en-US" sz="1200" b="1" dirty="0"/>
                        <a:t> 고객 매핑 화면</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CDDBEBB-0F1D-47D4-B72F-95CC3F7E77C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C46B8A78-6C25-3DB3-E1CC-5815DB1C3BC4}"/>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확정 </a:t>
            </a:r>
            <a:r>
              <a:rPr lang="ko-KR" altLang="en-US" sz="1200" b="1" dirty="0" err="1">
                <a:solidFill>
                  <a:srgbClr val="1F497D">
                    <a:lumMod val="75000"/>
                  </a:srgbClr>
                </a:solidFill>
                <a:cs typeface="Arial" panose="020B0604020202020204" pitchFamily="34" charset="0"/>
              </a:rPr>
              <a:t>주문별</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매핑할</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거래선 선택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매핑 추천</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매핑이력</a:t>
            </a:r>
            <a:r>
              <a:rPr lang="ko-KR" altLang="en-US" sz="1100" dirty="0">
                <a:solidFill>
                  <a:schemeClr val="tx1"/>
                </a:solidFill>
                <a:cs typeface="Arial" panose="020B0604020202020204" pitchFamily="34" charset="0"/>
              </a:rPr>
              <a:t> 존재하는 거래선</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수동매핑</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거래선 검색</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선택</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내고객</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CRM_‘</a:t>
            </a:r>
            <a:r>
              <a:rPr lang="ko-KR" altLang="en-US" sz="1100" dirty="0">
                <a:solidFill>
                  <a:schemeClr val="tx1"/>
                </a:solidFill>
                <a:cs typeface="Arial" panose="020B0604020202020204" pitchFamily="34" charset="0"/>
              </a:rPr>
              <a:t>거래선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메뉴 상세페이지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즐겨찾기</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적용된 거래선</a:t>
            </a:r>
          </a:p>
          <a:p>
            <a:pPr marL="228600" lvl="0" indent="-228600" eaLnBrk="1" hangingPunct="1">
              <a:lnSpc>
                <a:spcPct val="120000"/>
              </a:lnSpc>
              <a:spcAft>
                <a:spcPts val="400"/>
              </a:spcAft>
              <a:buFont typeface="+mj-lt"/>
              <a:buAutoNum type="arabicPeriod" startAt="5"/>
              <a:defRPr/>
            </a:pPr>
            <a:r>
              <a:rPr lang="ko-KR" altLang="en-US" sz="1200" b="1" dirty="0">
                <a:solidFill>
                  <a:srgbClr val="1F497D">
                    <a:lumMod val="75000"/>
                  </a:srgbClr>
                </a:solidFill>
                <a:cs typeface="Arial" panose="020B0604020202020204" pitchFamily="34" charset="0"/>
              </a:rPr>
              <a:t>기 선택한 </a:t>
            </a:r>
            <a:r>
              <a:rPr lang="en-US" altLang="ko-KR" sz="1200" b="1" dirty="0">
                <a:solidFill>
                  <a:srgbClr val="1F497D">
                    <a:lumMod val="75000"/>
                  </a:srgbClr>
                </a:solidFill>
                <a:cs typeface="Arial" panose="020B0604020202020204" pitchFamily="34" charset="0"/>
              </a:rPr>
              <a:t>Order no. </a:t>
            </a:r>
            <a:r>
              <a:rPr lang="ko-KR" altLang="en-US" sz="1200" b="1" dirty="0">
                <a:solidFill>
                  <a:srgbClr val="1F497D">
                    <a:lumMod val="75000"/>
                  </a:srgbClr>
                </a:solidFill>
                <a:cs typeface="Arial" panose="020B0604020202020204" pitchFamily="34" charset="0"/>
              </a:rPr>
              <a:t>리스트 조회</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startAt="5"/>
              <a:defRPr/>
            </a:pPr>
            <a:r>
              <a:rPr lang="en-US" altLang="ko-KR" sz="1200" b="1" dirty="0">
                <a:solidFill>
                  <a:srgbClr val="1F497D">
                    <a:lumMod val="75000"/>
                  </a:srgbClr>
                </a:solidFill>
                <a:cs typeface="Arial" panose="020B0604020202020204" pitchFamily="34" charset="0"/>
              </a:rPr>
              <a:t>[</a:t>
            </a:r>
            <a:r>
              <a:rPr lang="en-US" altLang="ko-KR" sz="1200" b="1" dirty="0" err="1">
                <a:solidFill>
                  <a:srgbClr val="1F497D">
                    <a:lumMod val="75000"/>
                  </a:srgbClr>
                </a:solidFill>
                <a:cs typeface="Arial" panose="020B0604020202020204" pitchFamily="34" charset="0"/>
              </a:rPr>
              <a:t>OrderLine</a:t>
            </a:r>
            <a:r>
              <a:rPr lang="en-US" altLang="ko-KR"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일괄매핑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버튼 클릭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포스코 </a:t>
            </a:r>
            <a:r>
              <a:rPr lang="ko-KR" altLang="en-US" sz="1200" b="1" dirty="0" err="1">
                <a:solidFill>
                  <a:srgbClr val="1F497D">
                    <a:lumMod val="75000"/>
                  </a:srgbClr>
                </a:solidFill>
                <a:cs typeface="Arial" panose="020B0604020202020204" pitchFamily="34" charset="0"/>
              </a:rPr>
              <a:t>고객매핑</a:t>
            </a:r>
            <a:r>
              <a:rPr lang="ko-KR" altLang="en-US" sz="1200" b="1" dirty="0">
                <a:solidFill>
                  <a:srgbClr val="1F497D">
                    <a:lumMod val="75000"/>
                  </a:srgbClr>
                </a:solidFill>
                <a:cs typeface="Arial" panose="020B0604020202020204" pitchFamily="34" charset="0"/>
              </a:rPr>
              <a:t> 상세정보</a:t>
            </a:r>
            <a:r>
              <a:rPr lang="en-US" altLang="ko-KR"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팝업창</a:t>
            </a:r>
            <a:r>
              <a:rPr lang="ko-KR" altLang="en-US" sz="1200" b="1" dirty="0">
                <a:solidFill>
                  <a:srgbClr val="1F497D">
                    <a:lumMod val="75000"/>
                  </a:srgbClr>
                </a:solidFill>
                <a:cs typeface="Arial" panose="020B0604020202020204" pitchFamily="34" charset="0"/>
              </a:rPr>
              <a:t> 동작</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7" name="그림 6">
            <a:extLst>
              <a:ext uri="{FF2B5EF4-FFF2-40B4-BE49-F238E27FC236}">
                <a16:creationId xmlns:a16="http://schemas.microsoft.com/office/drawing/2014/main" id="{3FB6590F-9085-FED3-E95A-34C37C0AC88E}"/>
              </a:ext>
            </a:extLst>
          </p:cNvPr>
          <p:cNvPicPr>
            <a:picLocks noChangeAspect="1"/>
          </p:cNvPicPr>
          <p:nvPr/>
        </p:nvPicPr>
        <p:blipFill>
          <a:blip r:embed="rId2"/>
          <a:stretch>
            <a:fillRect/>
          </a:stretch>
        </p:blipFill>
        <p:spPr>
          <a:xfrm>
            <a:off x="280385" y="1905000"/>
            <a:ext cx="6224587" cy="4305300"/>
          </a:xfrm>
          <a:prstGeom prst="rect">
            <a:avLst/>
          </a:prstGeom>
          <a:effectLst>
            <a:outerShdw blurRad="50800" dist="38100" dir="2700000" algn="tl" rotWithShape="0">
              <a:prstClr val="black">
                <a:alpha val="40000"/>
              </a:prstClr>
            </a:outerShdw>
          </a:effectLst>
        </p:spPr>
      </p:pic>
      <p:sp>
        <p:nvSpPr>
          <p:cNvPr id="16" name="화살표: 오각형 66">
            <a:extLst>
              <a:ext uri="{FF2B5EF4-FFF2-40B4-BE49-F238E27FC236}">
                <a16:creationId xmlns:a16="http://schemas.microsoft.com/office/drawing/2014/main" id="{33962C9A-AC8B-1AFD-998A-E6D741242AC6}"/>
              </a:ext>
            </a:extLst>
          </p:cNvPr>
          <p:cNvSpPr/>
          <p:nvPr/>
        </p:nvSpPr>
        <p:spPr bwMode="gray">
          <a:xfrm>
            <a:off x="280385" y="2653471"/>
            <a:ext cx="1548415" cy="7120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화살표: 오각형 66">
            <a:extLst>
              <a:ext uri="{FF2B5EF4-FFF2-40B4-BE49-F238E27FC236}">
                <a16:creationId xmlns:a16="http://schemas.microsoft.com/office/drawing/2014/main" id="{50385904-583C-1FB4-B8F5-97570DC4A200}"/>
              </a:ext>
            </a:extLst>
          </p:cNvPr>
          <p:cNvSpPr/>
          <p:nvPr/>
        </p:nvSpPr>
        <p:spPr bwMode="gray">
          <a:xfrm>
            <a:off x="1863650" y="2653471"/>
            <a:ext cx="4544770" cy="71204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17D9841B-70DE-ECC7-EC07-411301F20000}"/>
              </a:ext>
            </a:extLst>
          </p:cNvPr>
          <p:cNvSpPr/>
          <p:nvPr/>
        </p:nvSpPr>
        <p:spPr bwMode="gray">
          <a:xfrm>
            <a:off x="5920740" y="2653471"/>
            <a:ext cx="487680" cy="2421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13"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B71A0C8D-D17D-4557-E839-DB87378C9946}"/>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1416" y="3246130"/>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7E83ADC3-2757-FE42-9D54-85144F7D8783}"/>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52105" y="2809813"/>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20" name="타원 19">
            <a:extLst>
              <a:ext uri="{FF2B5EF4-FFF2-40B4-BE49-F238E27FC236}">
                <a16:creationId xmlns:a16="http://schemas.microsoft.com/office/drawing/2014/main" id="{0A7B2B8A-D4E5-DDAB-88EC-81E8FB16ED14}"/>
              </a:ext>
            </a:extLst>
          </p:cNvPr>
          <p:cNvSpPr/>
          <p:nvPr/>
        </p:nvSpPr>
        <p:spPr bwMode="auto">
          <a:xfrm>
            <a:off x="183833" y="25274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8D26DC58-35EB-F21F-5BA7-D396229B5A23}"/>
              </a:ext>
            </a:extLst>
          </p:cNvPr>
          <p:cNvSpPr/>
          <p:nvPr/>
        </p:nvSpPr>
        <p:spPr bwMode="auto">
          <a:xfrm>
            <a:off x="1793043" y="25521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25862096-28E4-324C-AA62-FA6C29A5C8B2}"/>
              </a:ext>
            </a:extLst>
          </p:cNvPr>
          <p:cNvSpPr/>
          <p:nvPr/>
        </p:nvSpPr>
        <p:spPr bwMode="auto">
          <a:xfrm>
            <a:off x="5804211" y="25373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endParaRPr kumimoji="1" lang="en-US"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77119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E741-851C-8EF0-8846-E84E8979F29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D1AE073-DB7F-FE3B-F768-3D554A05D71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087CB2F0-85DE-D456-543A-0111008188AB}"/>
              </a:ext>
            </a:extLst>
          </p:cNvPr>
          <p:cNvGraphicFramePr>
            <a:graphicFrameLocks noGrp="1"/>
          </p:cNvGraphicFramePr>
          <p:nvPr>
            <p:extLst>
              <p:ext uri="{D42A27DB-BD31-4B8C-83A1-F6EECF244321}">
                <p14:modId xmlns:p14="http://schemas.microsoft.com/office/powerpoint/2010/main" val="360482400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(3/4)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a:t>
                      </a:r>
                      <a:r>
                        <a:rPr lang="ko-KR" altLang="en-US" sz="1200" b="1" dirty="0"/>
                        <a:t> 고객 매핑 화면 </a:t>
                      </a:r>
                      <a:r>
                        <a:rPr lang="en-US" altLang="ko-KR" sz="1200" b="1" dirty="0"/>
                        <a:t>&gt; </a:t>
                      </a:r>
                      <a:r>
                        <a:rPr lang="ko-KR" altLang="en-US" sz="1200" b="1" dirty="0"/>
                        <a:t>포스코 고객 매핑 상세정보</a:t>
                      </a:r>
                      <a:r>
                        <a:rPr lang="en-US" altLang="ko-KR" sz="1200" b="1" dirty="0"/>
                        <a:t> Pop-up</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9D50CBB-75FF-4B7F-CABA-9628AEBB239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E59816B5-7429-CC48-ADE3-59BB6EE32ED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8"/>
              <a:defRPr/>
            </a:pPr>
            <a:r>
              <a:rPr lang="ko-KR" altLang="en-US" sz="1200" b="1" dirty="0">
                <a:solidFill>
                  <a:srgbClr val="1F497D">
                    <a:lumMod val="75000"/>
                  </a:srgbClr>
                </a:solidFill>
                <a:cs typeface="Arial" panose="020B0604020202020204" pitchFamily="34" charset="0"/>
              </a:rPr>
              <a:t>포스코 고객 매핑 상세정보 입력</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고객유형 필수 선택</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비고</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선택</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 입력</a:t>
            </a:r>
            <a:r>
              <a:rPr lang="en-US" altLang="ko-KR" sz="1100" dirty="0">
                <a:solidFill>
                  <a:schemeClr val="tx1"/>
                </a:solidFill>
                <a:cs typeface="Arial" panose="020B0604020202020204" pitchFamily="34" charset="0"/>
                <a:sym typeface="Wingdings" panose="05000000000000000000" pitchFamily="2" charset="2"/>
              </a:rPr>
              <a:t> </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8"/>
              <a:defRPr/>
            </a:pPr>
            <a:r>
              <a:rPr lang="ko-KR" altLang="en-US" sz="1200" b="1" dirty="0">
                <a:solidFill>
                  <a:srgbClr val="1F497D">
                    <a:lumMod val="75000"/>
                  </a:srgbClr>
                </a:solidFill>
                <a:cs typeface="Arial" panose="020B0604020202020204" pitchFamily="34" charset="0"/>
              </a:rPr>
              <a:t>포스코 고객유형 필수 선택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고객유형</a:t>
            </a:r>
            <a:r>
              <a:rPr lang="en-US" altLang="ko-KR" sz="1100" dirty="0">
                <a:solidFill>
                  <a:schemeClr val="tx1"/>
                </a:solidFill>
                <a:cs typeface="Arial" panose="020B0604020202020204" pitchFamily="34" charset="0"/>
              </a:rPr>
              <a:t>: Developer, </a:t>
            </a:r>
            <a:r>
              <a:rPr lang="ko-KR" altLang="en-US" sz="1100" dirty="0">
                <a:solidFill>
                  <a:schemeClr val="tx1"/>
                </a:solidFill>
                <a:cs typeface="Arial" panose="020B0604020202020204" pitchFamily="34" charset="0"/>
              </a:rPr>
              <a:t>제조사</a:t>
            </a:r>
            <a:r>
              <a:rPr lang="en-US" altLang="ko-KR" sz="1100" dirty="0">
                <a:solidFill>
                  <a:schemeClr val="tx1"/>
                </a:solidFill>
                <a:cs typeface="Arial" panose="020B0604020202020204" pitchFamily="34" charset="0"/>
              </a:rPr>
              <a:t>, EPC,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완성차</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유통사</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부품사</a:t>
            </a:r>
            <a:r>
              <a:rPr lang="en-US" altLang="ko-KR" sz="1100" dirty="0">
                <a:solidFill>
                  <a:schemeClr val="tx1"/>
                </a:solidFill>
                <a:cs typeface="Arial" panose="020B0604020202020204" pitchFamily="34" charset="0"/>
              </a:rPr>
              <a:t>, </a:t>
            </a:r>
            <a:r>
              <a:rPr lang="ko-KR" altLang="en-US" sz="1100" dirty="0" err="1">
                <a:solidFill>
                  <a:schemeClr val="tx1"/>
                </a:solidFill>
                <a:cs typeface="Arial" panose="020B0604020202020204" pitchFamily="34" charset="0"/>
              </a:rPr>
              <a:t>터빈사</a:t>
            </a:r>
            <a:endParaRPr lang="en-US" altLang="ko-KR"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startAt="8"/>
              <a:defRPr/>
            </a:pP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프로젝트 정보 입력 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프로젝트 거래선</a:t>
            </a:r>
            <a:r>
              <a:rPr lang="en-US" altLang="ko-KR" sz="1200" b="1" dirty="0">
                <a:solidFill>
                  <a:srgbClr val="1F497D">
                    <a:lumMod val="75000"/>
                  </a:srgbClr>
                </a:solidFill>
                <a:cs typeface="Arial" panose="020B0604020202020204" pitchFamily="34" charset="0"/>
              </a:rPr>
              <a:t>’_</a:t>
            </a:r>
            <a:r>
              <a:rPr lang="ko-KR" altLang="en-US" sz="1200" b="1" dirty="0">
                <a:solidFill>
                  <a:srgbClr val="1F497D">
                    <a:lumMod val="75000"/>
                  </a:srgbClr>
                </a:solidFill>
                <a:cs typeface="Arial" panose="020B0604020202020204" pitchFamily="34" charset="0"/>
              </a:rPr>
              <a:t>계약</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프로젝트에 연계 등록</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거래선의 기 등록된 프로젝트가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있는 경우</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리스트 중 선택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 거래선의 기 </a:t>
            </a:r>
            <a:r>
              <a:rPr lang="ko-KR" altLang="en-US" sz="1100" dirty="0" err="1">
                <a:solidFill>
                  <a:schemeClr val="tx1"/>
                </a:solidFill>
                <a:cs typeface="Arial" panose="020B0604020202020204" pitchFamily="34" charset="0"/>
              </a:rPr>
              <a:t>등륵된</a:t>
            </a:r>
            <a:r>
              <a:rPr lang="ko-KR" altLang="en-US" sz="1100" dirty="0">
                <a:solidFill>
                  <a:schemeClr val="tx1"/>
                </a:solidFill>
                <a:cs typeface="Arial" panose="020B0604020202020204" pitchFamily="34" charset="0"/>
              </a:rPr>
              <a:t> 프로젝트가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없으면</a:t>
            </a:r>
            <a:r>
              <a:rPr lang="en-US" altLang="ko-KR" sz="1100" dirty="0">
                <a:solidFill>
                  <a:schemeClr val="tx1"/>
                </a:solidFill>
                <a:cs typeface="Arial" panose="020B0604020202020204" pitchFamily="34" charset="0"/>
              </a:rPr>
              <a:t>, [New] </a:t>
            </a:r>
            <a:r>
              <a:rPr lang="ko-KR" altLang="en-US" sz="1100" dirty="0">
                <a:solidFill>
                  <a:schemeClr val="tx1"/>
                </a:solidFill>
                <a:cs typeface="Arial" panose="020B0604020202020204" pitchFamily="34" charset="0"/>
              </a:rPr>
              <a:t>버튼 클릭 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프로젝트명</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비고</a:t>
            </a:r>
            <a:r>
              <a:rPr lang="en-US" altLang="ko-KR" sz="1100" dirty="0">
                <a:solidFill>
                  <a:schemeClr val="tx1"/>
                </a:solidFill>
                <a:cs typeface="Arial" panose="020B0604020202020204" pitchFamily="34" charset="0"/>
              </a:rPr>
              <a:t>’</a:t>
            </a:r>
            <a:r>
              <a:rPr lang="ko-KR" altLang="en-US" sz="1100" dirty="0">
                <a:solidFill>
                  <a:schemeClr val="tx1"/>
                </a:solidFill>
                <a:cs typeface="Arial" panose="020B0604020202020204" pitchFamily="34" charset="0"/>
              </a:rPr>
              <a:t> 입력 후</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저장</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버튼 클릭 </a:t>
            </a:r>
            <a:endParaRPr lang="en-US" altLang="ko-KR" sz="1100" dirty="0">
              <a:solidFill>
                <a:schemeClr val="tx1"/>
              </a:solidFill>
              <a:cs typeface="Arial" panose="020B0604020202020204" pitchFamily="34" charset="0"/>
            </a:endParaRPr>
          </a:p>
          <a:p>
            <a:pPr eaLnBrk="1" hangingPunct="1">
              <a:lnSpc>
                <a:spcPct val="120000"/>
              </a:lnSpc>
              <a:spcAft>
                <a:spcPts val="400"/>
              </a:spcAft>
              <a:defRPr/>
            </a:pPr>
            <a:r>
              <a:rPr lang="en-US" altLang="ko-KR" sz="1100" b="1" dirty="0">
                <a:solidFill>
                  <a:srgbClr val="0000FF"/>
                </a:solidFill>
                <a:cs typeface="Arial" panose="020B0604020202020204" pitchFamily="34" charset="0"/>
              </a:rPr>
              <a:t>※</a:t>
            </a:r>
            <a:r>
              <a:rPr lang="en-US" altLang="ko-KR" sz="1100" b="1" dirty="0">
                <a:solidFill>
                  <a:srgbClr val="0000FF"/>
                </a:solidFill>
                <a:cs typeface="Arial" panose="020B0604020202020204" pitchFamily="34" charset="0"/>
                <a:sym typeface="Wingdings" panose="05000000000000000000" pitchFamily="2" charset="2"/>
              </a:rPr>
              <a:t> </a:t>
            </a:r>
            <a:r>
              <a:rPr lang="ko-KR" altLang="en-US" sz="1100" b="1" dirty="0">
                <a:solidFill>
                  <a:srgbClr val="0000FF"/>
                </a:solidFill>
                <a:cs typeface="Arial" panose="020B0604020202020204" pitchFamily="34" charset="0"/>
                <a:sym typeface="Wingdings" panose="05000000000000000000" pitchFamily="2" charset="2"/>
              </a:rPr>
              <a:t>프로젝트</a:t>
            </a:r>
            <a:r>
              <a:rPr lang="en-US" altLang="ko-KR" sz="1100" b="1" dirty="0">
                <a:solidFill>
                  <a:srgbClr val="0000FF"/>
                </a:solidFill>
                <a:cs typeface="Arial" panose="020B0604020202020204" pitchFamily="34" charset="0"/>
                <a:sym typeface="Wingdings" panose="05000000000000000000" pitchFamily="2" charset="2"/>
              </a:rPr>
              <a:t> </a:t>
            </a:r>
            <a:r>
              <a:rPr lang="ko-KR" altLang="en-US" sz="1100" b="1" dirty="0">
                <a:solidFill>
                  <a:srgbClr val="0000FF"/>
                </a:solidFill>
                <a:cs typeface="Arial" panose="020B0604020202020204" pitchFamily="34" charset="0"/>
                <a:sym typeface="Wingdings" panose="05000000000000000000" pitchFamily="2" charset="2"/>
              </a:rPr>
              <a:t>거래선</a:t>
            </a:r>
            <a:r>
              <a:rPr lang="en-US" altLang="ko-KR" sz="1100" b="1" dirty="0">
                <a:solidFill>
                  <a:srgbClr val="0000FF"/>
                </a:solidFill>
                <a:cs typeface="Arial" panose="020B0604020202020204" pitchFamily="34" charset="0"/>
                <a:sym typeface="Wingdings" panose="05000000000000000000" pitchFamily="2" charset="2"/>
              </a:rPr>
              <a:t>_</a:t>
            </a:r>
            <a:r>
              <a:rPr lang="ko-KR" altLang="en-US" sz="1100" b="1" dirty="0">
                <a:solidFill>
                  <a:srgbClr val="0000FF"/>
                </a:solidFill>
                <a:cs typeface="Arial" panose="020B0604020202020204" pitchFamily="34" charset="0"/>
                <a:sym typeface="Wingdings" panose="05000000000000000000" pitchFamily="2" charset="2"/>
              </a:rPr>
              <a:t>계약</a:t>
            </a:r>
            <a:r>
              <a:rPr lang="en-US" altLang="ko-KR" sz="1100" b="1" dirty="0">
                <a:solidFill>
                  <a:srgbClr val="0000FF"/>
                </a:solidFill>
                <a:cs typeface="Arial" panose="020B0604020202020204" pitchFamily="34" charset="0"/>
                <a:sym typeface="Wingdings" panose="05000000000000000000" pitchFamily="2" charset="2"/>
              </a:rPr>
              <a:t>/</a:t>
            </a:r>
            <a:r>
              <a:rPr lang="ko-KR" altLang="en-US" sz="1100" b="1" dirty="0">
                <a:solidFill>
                  <a:srgbClr val="0000FF"/>
                </a:solidFill>
                <a:cs typeface="Arial" panose="020B0604020202020204" pitchFamily="34" charset="0"/>
                <a:sym typeface="Wingdings" panose="05000000000000000000" pitchFamily="2" charset="2"/>
              </a:rPr>
              <a:t>프로젝트 탭에 연계 생성</a:t>
            </a:r>
            <a:endParaRPr lang="en-US" altLang="ko-KR" sz="1100" b="1" dirty="0">
              <a:solidFill>
                <a:srgbClr val="0000FF"/>
              </a:solidFill>
              <a:cs typeface="Arial" panose="020B0604020202020204" pitchFamily="34" charset="0"/>
            </a:endParaRPr>
          </a:p>
        </p:txBody>
      </p:sp>
      <p:pic>
        <p:nvPicPr>
          <p:cNvPr id="8" name="그림 7">
            <a:extLst>
              <a:ext uri="{FF2B5EF4-FFF2-40B4-BE49-F238E27FC236}">
                <a16:creationId xmlns:a16="http://schemas.microsoft.com/office/drawing/2014/main" id="{765F6AEE-0860-8577-B87D-FC985EA2D18A}"/>
              </a:ext>
            </a:extLst>
          </p:cNvPr>
          <p:cNvPicPr>
            <a:picLocks noChangeAspect="1"/>
          </p:cNvPicPr>
          <p:nvPr/>
        </p:nvPicPr>
        <p:blipFill>
          <a:blip r:embed="rId2"/>
          <a:stretch>
            <a:fillRect/>
          </a:stretch>
        </p:blipFill>
        <p:spPr>
          <a:xfrm>
            <a:off x="260086" y="1924495"/>
            <a:ext cx="6279738" cy="4339145"/>
          </a:xfrm>
          <a:prstGeom prst="rect">
            <a:avLst/>
          </a:prstGeom>
          <a:effectLst>
            <a:outerShdw blurRad="50800" dist="38100" dir="2700000" algn="tl" rotWithShape="0">
              <a:prstClr val="black">
                <a:alpha val="40000"/>
              </a:prstClr>
            </a:outerShdw>
          </a:effectLst>
        </p:spPr>
      </p:pic>
      <p:sp>
        <p:nvSpPr>
          <p:cNvPr id="11" name="화살표: 오각형 66">
            <a:extLst>
              <a:ext uri="{FF2B5EF4-FFF2-40B4-BE49-F238E27FC236}">
                <a16:creationId xmlns:a16="http://schemas.microsoft.com/office/drawing/2014/main" id="{0D55F06C-1D43-3F37-C556-367933E5DB56}"/>
              </a:ext>
            </a:extLst>
          </p:cNvPr>
          <p:cNvSpPr/>
          <p:nvPr/>
        </p:nvSpPr>
        <p:spPr bwMode="gray">
          <a:xfrm>
            <a:off x="2147888" y="3072978"/>
            <a:ext cx="2469832" cy="220006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화살표: 오각형 66">
            <a:extLst>
              <a:ext uri="{FF2B5EF4-FFF2-40B4-BE49-F238E27FC236}">
                <a16:creationId xmlns:a16="http://schemas.microsoft.com/office/drawing/2014/main" id="{9984F911-4146-BAA0-9048-EB8FC17222EB}"/>
              </a:ext>
            </a:extLst>
          </p:cNvPr>
          <p:cNvSpPr/>
          <p:nvPr/>
        </p:nvSpPr>
        <p:spPr bwMode="gray">
          <a:xfrm>
            <a:off x="2147887" y="3840480"/>
            <a:ext cx="2469833" cy="2286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BFB5DC06-E41E-2B43-D6F7-B0C227709EDA}"/>
              </a:ext>
            </a:extLst>
          </p:cNvPr>
          <p:cNvSpPr/>
          <p:nvPr/>
        </p:nvSpPr>
        <p:spPr bwMode="gray">
          <a:xfrm>
            <a:off x="2147887" y="4144382"/>
            <a:ext cx="2469833" cy="112865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BF5A6E47-D377-1106-6690-0B75A79773D6}"/>
              </a:ext>
            </a:extLst>
          </p:cNvPr>
          <p:cNvSpPr/>
          <p:nvPr/>
        </p:nvSpPr>
        <p:spPr bwMode="auto">
          <a:xfrm>
            <a:off x="2021888" y="296629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8</a:t>
            </a:r>
            <a:endParaRPr kumimoji="1" lang="en-US"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타원 19">
            <a:extLst>
              <a:ext uri="{FF2B5EF4-FFF2-40B4-BE49-F238E27FC236}">
                <a16:creationId xmlns:a16="http://schemas.microsoft.com/office/drawing/2014/main" id="{35AF77E9-42F4-2DC7-58D5-2E9D23AE8728}"/>
              </a:ext>
            </a:extLst>
          </p:cNvPr>
          <p:cNvSpPr/>
          <p:nvPr/>
        </p:nvSpPr>
        <p:spPr bwMode="auto">
          <a:xfrm>
            <a:off x="2014612" y="374588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9</a:t>
            </a:r>
            <a:endParaRPr kumimoji="1" lang="en-US"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E5E79CF4-77A4-0775-33DC-3B9A57E0580E}"/>
              </a:ext>
            </a:extLst>
          </p:cNvPr>
          <p:cNvSpPr/>
          <p:nvPr/>
        </p:nvSpPr>
        <p:spPr bwMode="auto">
          <a:xfrm>
            <a:off x="2014612" y="40638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10</a:t>
            </a:r>
            <a:endParaRPr kumimoji="1" lang="en-US" sz="1200" b="1"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3" name="그림 42">
            <a:extLst>
              <a:ext uri="{FF2B5EF4-FFF2-40B4-BE49-F238E27FC236}">
                <a16:creationId xmlns:a16="http://schemas.microsoft.com/office/drawing/2014/main" id="{C8B6B8C6-89B3-7B49-5E98-7F3720054A3E}"/>
              </a:ext>
            </a:extLst>
          </p:cNvPr>
          <p:cNvPicPr>
            <a:picLocks noChangeAspect="1"/>
          </p:cNvPicPr>
          <p:nvPr/>
        </p:nvPicPr>
        <p:blipFill>
          <a:blip r:embed="rId3"/>
          <a:srcRect l="40707" t="47586" r="32401" b="28345"/>
          <a:stretch>
            <a:fillRect/>
          </a:stretch>
        </p:blipFill>
        <p:spPr>
          <a:xfrm>
            <a:off x="4679991" y="3140266"/>
            <a:ext cx="1797560" cy="1128658"/>
          </a:xfrm>
          <a:prstGeom prst="rect">
            <a:avLst/>
          </a:prstGeom>
          <a:ln w="6350">
            <a:solidFill>
              <a:srgbClr val="002060"/>
            </a:solidFill>
          </a:ln>
          <a:effectLst>
            <a:outerShdw blurRad="50800" dist="38100" dir="2700000" algn="tl" rotWithShape="0">
              <a:prstClr val="black">
                <a:alpha val="40000"/>
              </a:prstClr>
            </a:outerShdw>
          </a:effectLst>
        </p:spPr>
      </p:pic>
      <p:cxnSp>
        <p:nvCxnSpPr>
          <p:cNvPr id="25" name="직선 연결선 24">
            <a:extLst>
              <a:ext uri="{FF2B5EF4-FFF2-40B4-BE49-F238E27FC236}">
                <a16:creationId xmlns:a16="http://schemas.microsoft.com/office/drawing/2014/main" id="{29735FC6-34EF-31E6-B68F-5E6F239D6689}"/>
              </a:ext>
            </a:extLst>
          </p:cNvPr>
          <p:cNvCxnSpPr>
            <a:cxnSpLocks/>
            <a:stCxn id="43" idx="1"/>
            <a:endCxn id="13" idx="3"/>
          </p:cNvCxnSpPr>
          <p:nvPr/>
        </p:nvCxnSpPr>
        <p:spPr bwMode="auto">
          <a:xfrm flipH="1">
            <a:off x="4617720" y="3704595"/>
            <a:ext cx="62271" cy="250185"/>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9740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E718-AA97-8BAE-9729-75B98CDC9E4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9B20B12-08D4-6CCC-DE70-E4EA3214EA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a:t>
            </a:r>
            <a:r>
              <a:rPr kumimoji="0" lang="ko-KR" altLang="en-US" sz="2000" spc="-70" dirty="0"/>
              <a:t>주문 관리</a:t>
            </a:r>
            <a:endParaRPr kumimoji="0" lang="en-US" altLang="ko-KR" sz="2000" spc="-70" dirty="0"/>
          </a:p>
        </p:txBody>
      </p:sp>
      <p:graphicFrame>
        <p:nvGraphicFramePr>
          <p:cNvPr id="17" name="표 16">
            <a:extLst>
              <a:ext uri="{FF2B5EF4-FFF2-40B4-BE49-F238E27FC236}">
                <a16:creationId xmlns:a16="http://schemas.microsoft.com/office/drawing/2014/main" id="{A9FBBD12-5731-6400-08B2-D405727EF92F}"/>
              </a:ext>
            </a:extLst>
          </p:cNvPr>
          <p:cNvGraphicFramePr>
            <a:graphicFrameLocks noGrp="1"/>
          </p:cNvGraphicFramePr>
          <p:nvPr>
            <p:extLst>
              <p:ext uri="{D42A27DB-BD31-4B8C-83A1-F6EECF244321}">
                <p14:modId xmlns:p14="http://schemas.microsoft.com/office/powerpoint/2010/main" val="313657893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a:t>
                      </a:r>
                      <a:r>
                        <a:rPr lang="ko-KR" altLang="en-US" sz="1200" b="1" dirty="0"/>
                        <a:t>포스코 고객 연결관리</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a:t>
                      </a:r>
                      <a:r>
                        <a:rPr lang="ko-KR" altLang="en-US" sz="1200" b="1" dirty="0"/>
                        <a:t>포스코 고객 매핑</a:t>
                      </a:r>
                      <a:r>
                        <a:rPr lang="en-US" altLang="ko-KR" sz="1200" b="1" dirty="0"/>
                        <a:t>(4/4)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ko-KR" altLang="en-US" sz="1200" b="1">
                          <a:solidFill>
                            <a:schemeClr val="bg1"/>
                          </a:solidFill>
                        </a:rPr>
                        <a:t>메뉴</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ko-KR" altLang="en-US" sz="1200" b="1" dirty="0"/>
                        <a:t>철강 확정주문</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ko-KR" altLang="en-US" sz="1200" b="1">
                          <a:solidFill>
                            <a:schemeClr val="bg1"/>
                          </a:solidFill>
                        </a:rPr>
                        <a:t>사용자</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ko-KR" altLang="en-US" sz="1200" b="1" dirty="0"/>
                        <a:t>철강 영업담당자</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ko-KR" altLang="en-US" sz="1200" b="1" dirty="0"/>
                        <a:t>철강 확정주문 </a:t>
                      </a:r>
                      <a:r>
                        <a:rPr lang="en-US" altLang="ko-KR" sz="1200" b="1" dirty="0"/>
                        <a:t>&gt; </a:t>
                      </a:r>
                      <a:r>
                        <a:rPr lang="ko-KR" altLang="en-US" sz="1200" b="1" dirty="0"/>
                        <a:t>포스코</a:t>
                      </a:r>
                      <a:r>
                        <a:rPr lang="en-US" altLang="ko-KR" sz="1200" b="1" dirty="0"/>
                        <a:t>-BP </a:t>
                      </a:r>
                      <a:r>
                        <a:rPr lang="ko-KR" altLang="en-US" sz="1200" b="1" dirty="0"/>
                        <a:t>고객 매핑 </a:t>
                      </a:r>
                      <a:r>
                        <a:rPr lang="en-US" altLang="ko-KR" sz="1200" b="1" dirty="0"/>
                        <a:t>(</a:t>
                      </a:r>
                      <a:r>
                        <a:rPr lang="ko-KR" altLang="en-US" sz="1200" b="1" dirty="0"/>
                        <a:t>완료</a:t>
                      </a:r>
                      <a:r>
                        <a:rPr lang="en-US" altLang="ko-KR" sz="1200" b="1" dirty="0"/>
                        <a: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E9CD9A1E-6FCE-D88D-0D33-FBBA0CB5E15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C8032968-A35E-AE1E-8C69-0FCF0F44E76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11"/>
              <a:defRPr/>
            </a:pPr>
            <a:r>
              <a:rPr lang="ko-KR" altLang="en-US" sz="1200" b="1" dirty="0">
                <a:solidFill>
                  <a:srgbClr val="1F497D">
                    <a:lumMod val="75000"/>
                  </a:srgbClr>
                </a:solidFill>
                <a:cs typeface="Arial" panose="020B0604020202020204" pitchFamily="34" charset="0"/>
              </a:rPr>
              <a:t>포스코 고객 매핑 완료 시</a:t>
            </a:r>
            <a:r>
              <a:rPr lang="en-US" altLang="ko-KR" sz="1200" b="1" dirty="0">
                <a:solidFill>
                  <a:srgbClr val="1F497D">
                    <a:lumMod val="75000"/>
                  </a:srgbClr>
                </a:solidFill>
                <a:cs typeface="Arial" panose="020B0604020202020204" pitchFamily="34" charset="0"/>
              </a:rPr>
              <a:t>,</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Account, BP Number,</a:t>
            </a:r>
            <a:r>
              <a:rPr lang="ko-KR" altLang="en-US" sz="1200" b="1" dirty="0">
                <a:solidFill>
                  <a:srgbClr val="1F497D">
                    <a:lumMod val="75000"/>
                  </a:srgbClr>
                </a:solidFill>
                <a:cs typeface="Arial" panose="020B0604020202020204" pitchFamily="34" charset="0"/>
              </a:rPr>
              <a:t> </a:t>
            </a:r>
            <a:r>
              <a:rPr lang="ko-KR" altLang="en-US" sz="1200" b="1" dirty="0" err="1">
                <a:solidFill>
                  <a:srgbClr val="1F497D">
                    <a:lumMod val="75000"/>
                  </a:srgbClr>
                </a:solidFill>
                <a:cs typeface="Arial" panose="020B0604020202020204" pitchFamily="34" charset="0"/>
              </a:rPr>
              <a:t>매핑여부에</a:t>
            </a:r>
            <a:r>
              <a:rPr lang="ko-KR" altLang="en-US" sz="1200" b="1" dirty="0">
                <a:solidFill>
                  <a:srgbClr val="1F497D">
                    <a:lumMod val="75000"/>
                  </a:srgbClr>
                </a:solidFill>
                <a:cs typeface="Arial" panose="020B0604020202020204" pitchFamily="34" charset="0"/>
              </a:rPr>
              <a:t> 저장됨</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11"/>
              <a:defRPr/>
            </a:pPr>
            <a:r>
              <a:rPr lang="en-US" altLang="ko-KR" sz="1200" b="1" dirty="0">
                <a:solidFill>
                  <a:srgbClr val="1F497D">
                    <a:lumMod val="75000"/>
                  </a:srgbClr>
                </a:solidFill>
                <a:cs typeface="Arial" panose="020B0604020202020204" pitchFamily="34" charset="0"/>
              </a:rPr>
              <a:t>Order</a:t>
            </a:r>
            <a:r>
              <a:rPr lang="ko-KR" altLang="en-US" sz="1200" b="1" dirty="0">
                <a:solidFill>
                  <a:srgbClr val="1F497D">
                    <a:lumMod val="75000"/>
                  </a:srgbClr>
                </a:solidFill>
                <a:cs typeface="Arial" panose="020B0604020202020204" pitchFamily="34" charset="0"/>
              </a:rPr>
              <a:t> </a:t>
            </a:r>
            <a:r>
              <a:rPr lang="en-US" altLang="ko-KR" sz="1200" b="1" dirty="0">
                <a:solidFill>
                  <a:srgbClr val="1F497D">
                    <a:lumMod val="75000"/>
                  </a:srgbClr>
                </a:solidFill>
                <a:cs typeface="Arial" panose="020B0604020202020204" pitchFamily="34" charset="0"/>
              </a:rPr>
              <a:t>no. </a:t>
            </a:r>
            <a:r>
              <a:rPr lang="ko-KR" altLang="en-US" sz="1200" b="1" dirty="0">
                <a:solidFill>
                  <a:srgbClr val="1F497D">
                    <a:lumMod val="75000"/>
                  </a:srgbClr>
                </a:solidFill>
                <a:cs typeface="Arial" panose="020B0604020202020204" pitchFamily="34" charset="0"/>
              </a:rPr>
              <a:t>매핑 선행 후</a:t>
            </a:r>
            <a:r>
              <a:rPr lang="en-US" altLang="ko-KR" sz="1200" b="1" dirty="0">
                <a:solidFill>
                  <a:srgbClr val="1F497D">
                    <a:lumMod val="75000"/>
                  </a:srgbClr>
                </a:solidFill>
                <a:cs typeface="Arial" panose="020B0604020202020204" pitchFamily="34" charset="0"/>
              </a:rPr>
              <a:t>, Line</a:t>
            </a:r>
            <a:r>
              <a:rPr lang="ko-KR" altLang="en-US" sz="1200" b="1" dirty="0">
                <a:solidFill>
                  <a:srgbClr val="1F497D">
                    <a:lumMod val="75000"/>
                  </a:srgbClr>
                </a:solidFill>
                <a:cs typeface="Arial" panose="020B0604020202020204" pitchFamily="34" charset="0"/>
              </a:rPr>
              <a:t>별 건별 </a:t>
            </a:r>
            <a:r>
              <a:rPr lang="en-US" altLang="ko-KR" sz="1200" b="1" dirty="0">
                <a:solidFill>
                  <a:srgbClr val="1F497D">
                    <a:lumMod val="75000"/>
                  </a:srgbClr>
                </a:solidFill>
                <a:cs typeface="Arial" panose="020B0604020202020204" pitchFamily="34" charset="0"/>
              </a:rPr>
              <a:t>BP </a:t>
            </a:r>
            <a:r>
              <a:rPr lang="ko-KR" altLang="en-US" sz="1200" b="1" dirty="0">
                <a:solidFill>
                  <a:srgbClr val="1F497D">
                    <a:lumMod val="75000"/>
                  </a:srgbClr>
                </a:solidFill>
                <a:cs typeface="Arial" panose="020B0604020202020204" pitchFamily="34" charset="0"/>
              </a:rPr>
              <a:t>수정 매핑은 체크박스 선택 후</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매핑</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시</a:t>
            </a:r>
            <a:r>
              <a:rPr lang="en-US" altLang="ko-KR" sz="1200" b="1" dirty="0">
                <a:solidFill>
                  <a:srgbClr val="1F497D">
                    <a:lumMod val="75000"/>
                  </a:srgbClr>
                </a:solidFill>
                <a:cs typeface="Arial" panose="020B0604020202020204" pitchFamily="34" charset="0"/>
              </a:rPr>
              <a:t>, </a:t>
            </a:r>
            <a:r>
              <a:rPr lang="ko-KR" altLang="en-US" sz="1200" b="1" dirty="0">
                <a:solidFill>
                  <a:srgbClr val="1F497D">
                    <a:lumMod val="75000"/>
                  </a:srgbClr>
                </a:solidFill>
                <a:cs typeface="Arial" panose="020B0604020202020204" pitchFamily="34" charset="0"/>
              </a:rPr>
              <a:t>적용</a:t>
            </a:r>
            <a:br>
              <a:rPr lang="en-US" altLang="ko-KR" sz="1200" b="1" dirty="0">
                <a:solidFill>
                  <a:srgbClr val="1F497D">
                    <a:lumMod val="75000"/>
                  </a:srgbClr>
                </a:solidFill>
                <a:cs typeface="Arial" panose="020B0604020202020204" pitchFamily="34" charset="0"/>
              </a:rPr>
            </a:br>
            <a:r>
              <a:rPr lang="en-US" altLang="ko-KR" sz="12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Order no. </a:t>
            </a:r>
            <a:r>
              <a:rPr lang="ko-KR" altLang="en-US" sz="1100" dirty="0">
                <a:solidFill>
                  <a:schemeClr val="tx1"/>
                </a:solidFill>
                <a:cs typeface="Arial" panose="020B0604020202020204" pitchFamily="34" charset="0"/>
              </a:rPr>
              <a:t>매핑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하위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일괄 </a:t>
            </a:r>
            <a:r>
              <a:rPr lang="ko-KR" altLang="en-US" sz="1100" dirty="0" err="1">
                <a:solidFill>
                  <a:schemeClr val="tx1"/>
                </a:solidFill>
                <a:cs typeface="Arial" panose="020B0604020202020204" pitchFamily="34" charset="0"/>
              </a:rPr>
              <a:t>매핑되지만</a:t>
            </a:r>
            <a:r>
              <a:rPr lang="en-US" altLang="ko-KR"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건별 수정 매핑 시</a:t>
            </a:r>
            <a:r>
              <a:rPr lang="en-US" altLang="ko-KR" sz="1100" dirty="0">
                <a:solidFill>
                  <a:schemeClr val="tx1"/>
                </a:solidFill>
                <a:cs typeface="Arial" panose="020B0604020202020204" pitchFamily="34" charset="0"/>
              </a:rPr>
              <a:t>, </a:t>
            </a:r>
            <a:r>
              <a:rPr lang="ko-KR" altLang="en-US" sz="1100" dirty="0">
                <a:solidFill>
                  <a:schemeClr val="tx1"/>
                </a:solidFill>
                <a:cs typeface="Arial" panose="020B0604020202020204" pitchFamily="34" charset="0"/>
              </a:rPr>
              <a:t>상위 </a:t>
            </a:r>
            <a:r>
              <a:rPr lang="en-US" altLang="ko-KR" sz="1100" dirty="0">
                <a:solidFill>
                  <a:schemeClr val="tx1"/>
                </a:solidFill>
                <a:cs typeface="Arial" panose="020B0604020202020204" pitchFamily="34" charset="0"/>
              </a:rPr>
              <a:t>Order no.</a:t>
            </a:r>
            <a:r>
              <a:rPr lang="ko-KR" altLang="en-US" sz="1100" dirty="0">
                <a:solidFill>
                  <a:schemeClr val="tx1"/>
                </a:solidFill>
                <a:cs typeface="Arial" panose="020B0604020202020204" pitchFamily="34" charset="0"/>
              </a:rPr>
              <a:t>는 변경되지 않음</a:t>
            </a:r>
            <a:endParaRPr lang="en-US" altLang="ko-KR" sz="1100" dirty="0">
              <a:solidFill>
                <a:schemeClr val="tx1"/>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철강 확정주문 고객 매핑 선행 시</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거래선 상세화면</a:t>
            </a:r>
            <a:r>
              <a:rPr lang="en-US" altLang="ko-KR" sz="1100" b="1" dirty="0">
                <a:solidFill>
                  <a:srgbClr val="0000FF"/>
                </a:solidFill>
                <a:cs typeface="Arial" panose="020B0604020202020204" pitchFamily="34" charset="0"/>
              </a:rPr>
              <a:t>, </a:t>
            </a:r>
            <a:r>
              <a:rPr lang="ko-KR" altLang="en-US" sz="1100" b="1" dirty="0">
                <a:solidFill>
                  <a:srgbClr val="0000FF"/>
                </a:solidFill>
                <a:cs typeface="Arial" panose="020B0604020202020204" pitchFamily="34" charset="0"/>
              </a:rPr>
              <a:t>통합 주문 모니터링 조회 가능함에 따라 본 기능 이행 必</a:t>
            </a:r>
            <a:endParaRPr lang="en-US" altLang="ko-KR" sz="1100" b="1" dirty="0">
              <a:solidFill>
                <a:schemeClr val="tx1"/>
              </a:solidFill>
              <a:cs typeface="Arial" panose="020B0604020202020204" pitchFamily="34" charset="0"/>
            </a:endParaRPr>
          </a:p>
        </p:txBody>
      </p:sp>
      <p:pic>
        <p:nvPicPr>
          <p:cNvPr id="6" name="그림 5">
            <a:extLst>
              <a:ext uri="{FF2B5EF4-FFF2-40B4-BE49-F238E27FC236}">
                <a16:creationId xmlns:a16="http://schemas.microsoft.com/office/drawing/2014/main" id="{FB1BDA71-B1DC-07A1-A574-8F4878D392BD}"/>
              </a:ext>
            </a:extLst>
          </p:cNvPr>
          <p:cNvPicPr>
            <a:picLocks noChangeAspect="1"/>
          </p:cNvPicPr>
          <p:nvPr/>
        </p:nvPicPr>
        <p:blipFill>
          <a:blip r:embed="rId2"/>
          <a:stretch>
            <a:fillRect/>
          </a:stretch>
        </p:blipFill>
        <p:spPr>
          <a:xfrm>
            <a:off x="294052" y="1905000"/>
            <a:ext cx="6245771" cy="4154345"/>
          </a:xfrm>
          <a:prstGeom prst="rect">
            <a:avLst/>
          </a:prstGeom>
          <a:effectLst>
            <a:outerShdw blurRad="50800" dist="38100" dir="2700000" algn="tl" rotWithShape="0">
              <a:prstClr val="black">
                <a:alpha val="40000"/>
              </a:prstClr>
            </a:outerShdw>
          </a:effectLst>
        </p:spPr>
      </p:pic>
      <p:sp>
        <p:nvSpPr>
          <p:cNvPr id="12" name="화살표: 오각형 66">
            <a:extLst>
              <a:ext uri="{FF2B5EF4-FFF2-40B4-BE49-F238E27FC236}">
                <a16:creationId xmlns:a16="http://schemas.microsoft.com/office/drawing/2014/main" id="{5268D6C5-02CA-0A2D-69AE-18B2CA05EBFF}"/>
              </a:ext>
            </a:extLst>
          </p:cNvPr>
          <p:cNvSpPr/>
          <p:nvPr/>
        </p:nvSpPr>
        <p:spPr bwMode="gray">
          <a:xfrm>
            <a:off x="3907766" y="2606944"/>
            <a:ext cx="2562045" cy="6452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화살표: 오각형 66">
            <a:extLst>
              <a:ext uri="{FF2B5EF4-FFF2-40B4-BE49-F238E27FC236}">
                <a16:creationId xmlns:a16="http://schemas.microsoft.com/office/drawing/2014/main" id="{D8C8BBD4-FA51-A7F3-E71C-207527264AE5}"/>
              </a:ext>
            </a:extLst>
          </p:cNvPr>
          <p:cNvSpPr/>
          <p:nvPr/>
        </p:nvSpPr>
        <p:spPr bwMode="gray">
          <a:xfrm>
            <a:off x="1869057" y="4362472"/>
            <a:ext cx="4600754" cy="6452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4C4A2819-0508-50F9-F6C0-E022A1D2AC9D}"/>
              </a:ext>
            </a:extLst>
          </p:cNvPr>
          <p:cNvSpPr/>
          <p:nvPr/>
        </p:nvSpPr>
        <p:spPr bwMode="auto">
          <a:xfrm>
            <a:off x="3781766" y="24809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11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9" name="타원 8">
            <a:extLst>
              <a:ext uri="{FF2B5EF4-FFF2-40B4-BE49-F238E27FC236}">
                <a16:creationId xmlns:a16="http://schemas.microsoft.com/office/drawing/2014/main" id="{C3AE9D6C-4110-A94B-F763-4B420394526D}"/>
              </a:ext>
            </a:extLst>
          </p:cNvPr>
          <p:cNvSpPr/>
          <p:nvPr/>
        </p:nvSpPr>
        <p:spPr bwMode="auto">
          <a:xfrm>
            <a:off x="1743057" y="425253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14728796"/>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xfrm>
          <a:off x="0" y="0"/>
          <a:ext cx="1" cy="1"/>
        </a:xfrm>
        <a:custGeom>
          <a:avLst/>
          <a:gdLst/>
          <a:ahLst/>
          <a:cxnLst/>
          <a:rect l="0" t="0" r="0" b="0"/>
          <a:pathLst/>
        </a:custGeom>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ko-KR" altLang="ko-KR" sz="800" b="0" i="0" u="none" strike="noStrike" cap="none" normalizeH="0" baseline="0" smtClean="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defRPr>
        </a:defPPr>
      </a:lstStyle>
    </a:lnDef>
  </a:objectDefaults>
  <a:extraClrSchemeLst>
    <a:extraClrScheme>
      <a:clrScheme name="1_Office 테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4e6895d-0156-4a73-906d-e6387c3079af">
      <Terms xmlns="http://schemas.microsoft.com/office/infopath/2007/PartnerControls"/>
    </lcf76f155ced4ddcb4097134ff3c332f>
    <TaxCatchAll xmlns="edf1e429-8e99-4434-a7d1-bd0107547c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19885DA25506FC4D93874625251304B7" ma:contentTypeVersion="12" ma:contentTypeDescription="새 문서를 만듭니다." ma:contentTypeScope="" ma:versionID="125c50f3ac00fdf28bfa23126c802225">
  <xsd:schema xmlns:xsd="http://www.w3.org/2001/XMLSchema" xmlns:xs="http://www.w3.org/2001/XMLSchema" xmlns:p="http://schemas.microsoft.com/office/2006/metadata/properties" xmlns:ns2="84e6895d-0156-4a73-906d-e6387c3079af" xmlns:ns3="edf1e429-8e99-4434-a7d1-bd0107547cdd" targetNamespace="http://schemas.microsoft.com/office/2006/metadata/properties" ma:root="true" ma:fieldsID="b034293f0e75a294eff75eedeadd045b" ns2:_="" ns3:_="">
    <xsd:import namespace="84e6895d-0156-4a73-906d-e6387c3079af"/>
    <xsd:import namespace="edf1e429-8e99-4434-a7d1-bd0107547c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6895d-0156-4a73-906d-e6387c3079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이미지 태그" ma:readOnly="false" ma:fieldId="{5cf76f15-5ced-4ddc-b409-7134ff3c332f}" ma:taxonomyMulti="true" ma:sspId="7c352a0d-a94c-425c-9627-80224f4b7dc2"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f1e429-8e99-4434-a7d1-bd0107547c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8ab128-c45a-4711-8db1-e8f6bdefddc4}" ma:internalName="TaxCatchAll" ma:showField="CatchAllData" ma:web="edf1e429-8e99-4434-a7d1-bd0107547c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78A3CD-2F40-4783-B2FF-BAF9A39A8E48}">
  <ds:schemaRefs>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purl.org/dc/elements/1.1/"/>
    <ds:schemaRef ds:uri="84e6895d-0156-4a73-906d-e6387c3079af"/>
    <ds:schemaRef ds:uri="http://schemas.openxmlformats.org/package/2006/metadata/core-properties"/>
    <ds:schemaRef ds:uri="edf1e429-8e99-4434-a7d1-bd0107547cdd"/>
    <ds:schemaRef ds:uri="http://purl.org/dc/dcmitype/"/>
  </ds:schemaRefs>
</ds:datastoreItem>
</file>

<file path=customXml/itemProps2.xml><?xml version="1.0" encoding="utf-8"?>
<ds:datastoreItem xmlns:ds="http://schemas.openxmlformats.org/officeDocument/2006/customXml" ds:itemID="{7FBB48D0-6B75-4416-8918-820F3D900812}">
  <ds:schemaRefs>
    <ds:schemaRef ds:uri="http://schemas.microsoft.com/sharepoint/v3/contenttype/forms"/>
  </ds:schemaRefs>
</ds:datastoreItem>
</file>

<file path=customXml/itemProps3.xml><?xml version="1.0" encoding="utf-8"?>
<ds:datastoreItem xmlns:ds="http://schemas.openxmlformats.org/officeDocument/2006/customXml" ds:itemID="{489EB8B0-EA27-46BD-8925-68E50B5C5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e6895d-0156-4a73-906d-e6387c3079af"/>
    <ds:schemaRef ds:uri="edf1e429-8e99-4434-a7d1-bd0107547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7369</TotalTime>
  <Words>4693</Words>
  <Application>Microsoft Office PowerPoint</Application>
  <PresentationFormat>A4 용지(210x297mm)</PresentationFormat>
  <Paragraphs>695</Paragraphs>
  <Slides>44</Slides>
  <Notes>5</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44</vt:i4>
      </vt:variant>
    </vt:vector>
  </HeadingPairs>
  <TitlesOfParts>
    <vt:vector size="47" baseType="lpstr">
      <vt:lpstr>Arial</vt:lpstr>
      <vt:lpstr>맑은 고딕</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CS.Koo</dc:creator>
  <cp:lastModifiedBy>김현식(Kim, Hyunsik)</cp:lastModifiedBy>
  <cp:revision>643</cp:revision>
  <cp:lastPrinted>2013-01-09T07:52:04Z</cp:lastPrinted>
  <dcterms:created xsi:type="dcterms:W3CDTF">2012-11-27T04:38:41Z</dcterms:created>
  <dcterms:modified xsi:type="dcterms:W3CDTF">2025-10-28T07:52:16Z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FF00FFFF013350C1</vt:lpwstr>
  </property>
  <property fmtid="{D5CDD505-2E9C-101B-9397-08002B2CF9AE}" pid="3" name="ContentTypeId">
    <vt:lpwstr>0x01010019885DA25506FC4D93874625251304B7</vt:lpwstr>
  </property>
  <property fmtid="{D5CDD505-2E9C-101B-9397-08002B2CF9AE}" pid="4" name="Fasoo_Trace_ID">
    <vt:lpwstr>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vt:lpwstr>
  </property>
  <property fmtid="{D5CDD505-2E9C-101B-9397-08002B2CF9AE}" pid="5" name="TraceInfo">
    <vt:lpwstr>/////83///8=tgiidLM7R13lpfMejRnf/KzRgYw0FyeKY5QwXKPaPQ7VZowdF7cgX53oz9h3Z+v9UNMhfedF8AXaGhUnkqW4OgmuAjxhZrIcaB8oiaTN/c/kdpztT+gidm9y6A5/LcekG7K+x2y4jqaySEIzBAjZWYYBWAO1WLdG01Sl3lI=</vt:lpwstr>
  </property>
  <property fmtid="{D5CDD505-2E9C-101B-9397-08002B2CF9AE}" pid="6" name="MSIP_Label_8ca25a95-bc3e-4a2d-9d56-ef01e1089dba_SiteId">
    <vt:lpwstr>b9501eff-d05e-4bf1-8a87-898d83f46ceb</vt:lpwstr>
  </property>
  <property fmtid="{D5CDD505-2E9C-101B-9397-08002B2CF9AE}" pid="7" name="MSIP_Label_8ca25a95-bc3e-4a2d-9d56-ef01e1089dba_SetDate">
    <vt:lpwstr>2025-08-21T08:03:55Z</vt:lpwstr>
  </property>
  <property fmtid="{D5CDD505-2E9C-101B-9397-08002B2CF9AE}" pid="8" name="MSIP_Label_8ca25a95-bc3e-4a2d-9d56-ef01e1089dba_Name">
    <vt:lpwstr>사내한</vt:lpwstr>
  </property>
  <property fmtid="{D5CDD505-2E9C-101B-9397-08002B2CF9AE}" pid="9" name="MSIP_Label_8ca25a95-bc3e-4a2d-9d56-ef01e1089dba_Method">
    <vt:lpwstr>Standard</vt:lpwstr>
  </property>
  <property fmtid="{D5CDD505-2E9C-101B-9397-08002B2CF9AE}" pid="10" name="MSIP_Label_8ca25a95-bc3e-4a2d-9d56-ef01e1089dba_Enabled">
    <vt:lpwstr>true</vt:lpwstr>
  </property>
  <property fmtid="{D5CDD505-2E9C-101B-9397-08002B2CF9AE}" pid="11" name="MSIP_Label_8ca25a95-bc3e-4a2d-9d56-ef01e1089dba_ContentBits">
    <vt:lpwstr>8</vt:lpwstr>
  </property>
  <property fmtid="{D5CDD505-2E9C-101B-9397-08002B2CF9AE}" pid="12" name="MediaServiceImageTags">
    <vt:lpwstr/>
  </property>
  <property fmtid="{D5CDD505-2E9C-101B-9397-08002B2CF9AE}" pid="13" name="MSIP_Label_8ca25a95-bc3e-4a2d-9d56-ef01e1089dba_TraceInfo">
    <vt:lpwstr>/////83///8=tgiidLM7R1ycpvYfjBurjt+hgYhCZSf5FeY3LtDVPn6mGvFsYs8gX53oz9h3Z+v9UNMhfedEiQbfGxQl5tfLSgmqdE5hFcRub21bhqe9jrOZB+mVT+gidm9y6A5+VMShGrO8sx7L/qa2PjAzd36rXvRyVwDFK8s7oiHd3lI=</vt:lpwstr>
  </property>
</Properties>
</file>